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74"/>
  </p:handoutMasterIdLst>
  <p:sldIdLst>
    <p:sldId id="257" r:id="rId3"/>
    <p:sldId id="275" r:id="rId5"/>
    <p:sldId id="1578" r:id="rId6"/>
    <p:sldId id="1579" r:id="rId7"/>
    <p:sldId id="1476" r:id="rId8"/>
    <p:sldId id="256" r:id="rId9"/>
    <p:sldId id="1245" r:id="rId10"/>
    <p:sldId id="1246" r:id="rId11"/>
    <p:sldId id="1247" r:id="rId12"/>
    <p:sldId id="1248" r:id="rId13"/>
    <p:sldId id="1249" r:id="rId14"/>
    <p:sldId id="1250" r:id="rId15"/>
    <p:sldId id="1251" r:id="rId16"/>
    <p:sldId id="1307" r:id="rId17"/>
    <p:sldId id="1291" r:id="rId18"/>
    <p:sldId id="1255" r:id="rId19"/>
    <p:sldId id="1312" r:id="rId20"/>
    <p:sldId id="1668" r:id="rId21"/>
    <p:sldId id="1276" r:id="rId22"/>
    <p:sldId id="1580" r:id="rId23"/>
    <p:sldId id="1278" r:id="rId24"/>
    <p:sldId id="1477" r:id="rId25"/>
    <p:sldId id="1286" r:id="rId26"/>
    <p:sldId id="1284" r:id="rId27"/>
    <p:sldId id="277" r:id="rId28"/>
    <p:sldId id="1585" r:id="rId29"/>
    <p:sldId id="1295" r:id="rId30"/>
    <p:sldId id="1660" r:id="rId31"/>
    <p:sldId id="1661" r:id="rId32"/>
    <p:sldId id="1289" r:id="rId33"/>
    <p:sldId id="1478" r:id="rId34"/>
    <p:sldId id="1290" r:id="rId35"/>
    <p:sldId id="1306" r:id="rId36"/>
    <p:sldId id="1317" r:id="rId37"/>
    <p:sldId id="1330" r:id="rId38"/>
    <p:sldId id="1324" r:id="rId39"/>
    <p:sldId id="1479" r:id="rId40"/>
    <p:sldId id="1575" r:id="rId41"/>
    <p:sldId id="1361" r:id="rId42"/>
    <p:sldId id="1366" r:id="rId43"/>
    <p:sldId id="1359" r:id="rId44"/>
    <p:sldId id="1347" r:id="rId45"/>
    <p:sldId id="1628" r:id="rId46"/>
    <p:sldId id="1360" r:id="rId47"/>
    <p:sldId id="1379" r:id="rId48"/>
    <p:sldId id="1584" r:id="rId49"/>
    <p:sldId id="1639" r:id="rId50"/>
    <p:sldId id="1386" r:id="rId51"/>
    <p:sldId id="1644" r:id="rId52"/>
    <p:sldId id="1645" r:id="rId53"/>
    <p:sldId id="1646" r:id="rId54"/>
    <p:sldId id="1368" r:id="rId55"/>
    <p:sldId id="1647" r:id="rId56"/>
    <p:sldId id="1273" r:id="rId57"/>
    <p:sldId id="1649" r:id="rId58"/>
    <p:sldId id="1650" r:id="rId59"/>
    <p:sldId id="1664" r:id="rId60"/>
    <p:sldId id="1620" r:id="rId61"/>
    <p:sldId id="1621" r:id="rId62"/>
    <p:sldId id="1626" r:id="rId63"/>
    <p:sldId id="1627" r:id="rId64"/>
    <p:sldId id="1418" r:id="rId65"/>
    <p:sldId id="1642" r:id="rId66"/>
    <p:sldId id="1641" r:id="rId67"/>
    <p:sldId id="1422" r:id="rId68"/>
    <p:sldId id="1384" r:id="rId69"/>
    <p:sldId id="1365" r:id="rId70"/>
    <p:sldId id="1371" r:id="rId71"/>
    <p:sldId id="1640" r:id="rId72"/>
    <p:sldId id="278"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0000"/>
    <a:srgbClr val="008000"/>
    <a:srgbClr val="00FFFF"/>
    <a:srgbClr val="9F9FFF"/>
    <a:srgbClr val="0033CC"/>
    <a:srgbClr val="0000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718" autoAdjust="0"/>
  </p:normalViewPr>
  <p:slideViewPr>
    <p:cSldViewPr snapToGrid="0">
      <p:cViewPr varScale="1">
        <p:scale>
          <a:sx n="52" d="100"/>
          <a:sy n="52" d="100"/>
        </p:scale>
        <p:origin x="1032" y="48"/>
      </p:cViewPr>
      <p:guideLst/>
    </p:cSldViewPr>
  </p:slideViewPr>
  <p:notesTextViewPr>
    <p:cViewPr>
      <p:scale>
        <a:sx n="1" d="1"/>
        <a:sy n="1" d="1"/>
      </p:scale>
      <p:origin x="0" y="0"/>
    </p:cViewPr>
  </p:notesTextViewPr>
  <p:sorterViewPr>
    <p:cViewPr>
      <p:scale>
        <a:sx n="100" d="100"/>
        <a:sy n="100" d="100"/>
      </p:scale>
      <p:origin x="0" y="-92916"/>
    </p:cViewPr>
  </p:sorter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6E78173-6C72-47B2-BCF6-EF0DAA8FEA6E}" type="doc">
      <dgm:prSet loTypeId="urn:microsoft.com/office/officeart/2005/8/layout/hList6" loCatId="list" qsTypeId="urn:microsoft.com/office/officeart/2005/8/quickstyle/simple1" qsCatId="simple" csTypeId="urn:microsoft.com/office/officeart/2005/8/colors/colorful5" csCatId="colorful" phldr="1"/>
      <dgm:spPr/>
    </dgm:pt>
    <dgm:pt modelId="{26C7882E-F6A8-49AE-8EF8-AC6C38CC1E56}">
      <dgm:prSet phldrT="[文本]" custT="1"/>
      <dgm:spPr/>
      <dgm:t>
        <a:bodyPr/>
        <a:lstStyle/>
        <a:p>
          <a:r>
            <a:rPr lang="zh-CN" altLang="en-US" sz="2800" b="1" dirty="0">
              <a:solidFill>
                <a:schemeClr val="tx1"/>
              </a:solidFill>
              <a:latin typeface="微软雅黑" panose="020B0503020204020204" pitchFamily="34" charset="-122"/>
              <a:ea typeface="微软雅黑" panose="020B0503020204020204" pitchFamily="34" charset="-122"/>
            </a:rPr>
            <a:t>卷积层</a:t>
          </a:r>
        </a:p>
      </dgm:t>
    </dgm:pt>
    <dgm:pt modelId="{DEBEA5ED-A8B0-434E-B741-44299E649FFB}" cxnId="{F7BE8B1D-5B26-46A5-823E-8CD30F0E79CB}"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9BA1CB-CF54-493F-B8A6-C7D71CB36A35}" cxnId="{F7BE8B1D-5B26-46A5-823E-8CD30F0E79CB}"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632C341-AF58-4FBE-BDBC-77FB15A59EB3}">
      <dgm:prSet phldrT="[文本]" custT="1"/>
      <dgm:spPr/>
      <dgm:t>
        <a:bodyPr/>
        <a:lstStyle/>
        <a:p>
          <a:r>
            <a:rPr lang="zh-CN" altLang="en-US" sz="2800" b="1" dirty="0">
              <a:solidFill>
                <a:schemeClr val="tx1"/>
              </a:solidFill>
              <a:latin typeface="微软雅黑" panose="020B0503020204020204" pitchFamily="34" charset="-122"/>
              <a:ea typeface="微软雅黑" panose="020B0503020204020204" pitchFamily="34" charset="-122"/>
            </a:rPr>
            <a:t>池化层</a:t>
          </a:r>
        </a:p>
      </dgm:t>
    </dgm:pt>
    <dgm:pt modelId="{76D27288-7ECB-49EB-93B0-832AD20450A7}" cxnId="{F7015CF0-5E9A-4CFC-A4EE-FE3532A7DFB9}"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CEC606-3A88-45F6-8E9B-1A0A1E0669B3}" cxnId="{F7015CF0-5E9A-4CFC-A4EE-FE3532A7DFB9}"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4FD6322-B380-4C3B-9CEF-B08636B40243}">
      <dgm:prSet phldrT="[文本]" custT="1"/>
      <dgm:spPr>
        <a:solidFill>
          <a:schemeClr val="accent2">
            <a:lumMod val="60000"/>
            <a:lumOff val="40000"/>
          </a:schemeClr>
        </a:solidFill>
      </dgm:spPr>
      <dgm:t>
        <a:bodyPr/>
        <a:lstStyle/>
        <a:p>
          <a:r>
            <a:rPr lang="zh-CN" altLang="en-US" sz="2800" b="1" dirty="0">
              <a:solidFill>
                <a:schemeClr val="tx1"/>
              </a:solidFill>
              <a:latin typeface="微软雅黑" panose="020B0503020204020204" pitchFamily="34" charset="-122"/>
              <a:ea typeface="微软雅黑" panose="020B0503020204020204" pitchFamily="34" charset="-122"/>
            </a:rPr>
            <a:t>全连接层</a:t>
          </a:r>
        </a:p>
      </dgm:t>
    </dgm:pt>
    <dgm:pt modelId="{6849A6DA-A74E-4C3A-AE08-011F3E8AAE9F}" cxnId="{8CFF0A59-557F-4BCA-ABDD-B79317AC2C58}"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378B735-C5B5-44C6-82DF-19BE3AAB532F}" cxnId="{8CFF0A59-557F-4BCA-ABDD-B79317AC2C58}"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2FA385-E36D-48A6-BE0D-D90D1C26CCEB}">
      <dgm:prSet/>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提取特征</a:t>
          </a:r>
        </a:p>
      </dgm:t>
    </dgm:pt>
    <dgm:pt modelId="{8FC798EC-C989-4738-BC44-8C4F3CAC56C7}" cxnId="{25E03B86-2E1F-4FEB-8E70-D745B662C8A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41F1DB9-AA7E-4E2C-9183-C3F45AC4AB2D}" cxnId="{25E03B86-2E1F-4FEB-8E70-D745B662C8A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FC468EA-7988-469F-8FC1-925844686C05}">
      <dgm:prSet/>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降维、防止过拟合</a:t>
          </a:r>
        </a:p>
      </dgm:t>
    </dgm:pt>
    <dgm:pt modelId="{EF89F028-D7F1-498F-BACA-86F70BFE6239}" cxnId="{805C23A2-0C68-410C-9C04-E11494A2B43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F3ABA479-D2E1-4ABA-9E9C-B4AF1BBB9725}" cxnId="{805C23A2-0C68-410C-9C04-E11494A2B43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741A48-B669-47E4-BA8A-B8F002941B1A}">
      <dgm:prSet custT="1"/>
      <dgm:spPr>
        <a:solidFill>
          <a:schemeClr val="accent2">
            <a:lumMod val="60000"/>
            <a:lumOff val="40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输出结果</a:t>
          </a:r>
        </a:p>
      </dgm:t>
    </dgm:pt>
    <dgm:pt modelId="{FF6001C9-8021-4620-A206-C381CB811915}" cxnId="{4AD24A3C-90E4-450D-8751-6CA9CCD0F9EC}"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F5D085C-D681-4CC4-9094-C122C5B910C0}" cxnId="{4AD24A3C-90E4-450D-8751-6CA9CCD0F9EC}"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3D6F225-4676-48E2-93A5-27EB43D8BE00}" type="pres">
      <dgm:prSet presAssocID="{86E78173-6C72-47B2-BCF6-EF0DAA8FEA6E}" presName="Name0" presStyleCnt="0">
        <dgm:presLayoutVars>
          <dgm:dir/>
          <dgm:resizeHandles val="exact"/>
        </dgm:presLayoutVars>
      </dgm:prSet>
      <dgm:spPr/>
    </dgm:pt>
    <dgm:pt modelId="{B3C7AE2B-A55C-47AA-9C09-4B218949E57C}" type="pres">
      <dgm:prSet presAssocID="{26C7882E-F6A8-49AE-8EF8-AC6C38CC1E56}" presName="node" presStyleLbl="node1" presStyleIdx="0" presStyleCnt="3">
        <dgm:presLayoutVars>
          <dgm:bulletEnabled val="1"/>
        </dgm:presLayoutVars>
      </dgm:prSet>
      <dgm:spPr/>
    </dgm:pt>
    <dgm:pt modelId="{6083FECA-90E3-4300-8CE8-1395902892EA}" type="pres">
      <dgm:prSet presAssocID="{229BA1CB-CF54-493F-B8A6-C7D71CB36A35}" presName="sibTrans" presStyleCnt="0"/>
      <dgm:spPr/>
    </dgm:pt>
    <dgm:pt modelId="{EEAB2008-AFE0-4FC6-9A47-4EB2B74CA890}" type="pres">
      <dgm:prSet presAssocID="{3632C341-AF58-4FBE-BDBC-77FB15A59EB3}" presName="node" presStyleLbl="node1" presStyleIdx="1" presStyleCnt="3">
        <dgm:presLayoutVars>
          <dgm:bulletEnabled val="1"/>
        </dgm:presLayoutVars>
      </dgm:prSet>
      <dgm:spPr/>
    </dgm:pt>
    <dgm:pt modelId="{671A2952-A44E-4A5B-BC11-6E432129B265}" type="pres">
      <dgm:prSet presAssocID="{74CEC606-3A88-45F6-8E9B-1A0A1E0669B3}" presName="sibTrans" presStyleCnt="0"/>
      <dgm:spPr/>
    </dgm:pt>
    <dgm:pt modelId="{7FC50C48-67BA-4F45-941C-7CA1DF34139E}" type="pres">
      <dgm:prSet presAssocID="{04FD6322-B380-4C3B-9CEF-B08636B40243}" presName="node" presStyleLbl="node1" presStyleIdx="2" presStyleCnt="3">
        <dgm:presLayoutVars>
          <dgm:bulletEnabled val="1"/>
        </dgm:presLayoutVars>
      </dgm:prSet>
      <dgm:spPr/>
    </dgm:pt>
  </dgm:ptLst>
  <dgm:cxnLst>
    <dgm:cxn modelId="{67317309-5E9F-4057-A7F1-68C1A4D27881}" type="presOf" srcId="{26C7882E-F6A8-49AE-8EF8-AC6C38CC1E56}" destId="{B3C7AE2B-A55C-47AA-9C09-4B218949E57C}" srcOrd="0" destOrd="0" presId="urn:microsoft.com/office/officeart/2005/8/layout/hList6"/>
    <dgm:cxn modelId="{F7BE8B1D-5B26-46A5-823E-8CD30F0E79CB}" srcId="{86E78173-6C72-47B2-BCF6-EF0DAA8FEA6E}" destId="{26C7882E-F6A8-49AE-8EF8-AC6C38CC1E56}" srcOrd="0" destOrd="0" parTransId="{DEBEA5ED-A8B0-434E-B741-44299E649FFB}" sibTransId="{229BA1CB-CF54-493F-B8A6-C7D71CB36A35}"/>
    <dgm:cxn modelId="{73D76E27-D62F-44E3-998E-F530740DC136}" type="presOf" srcId="{BFC468EA-7988-469F-8FC1-925844686C05}" destId="{EEAB2008-AFE0-4FC6-9A47-4EB2B74CA890}" srcOrd="0" destOrd="1" presId="urn:microsoft.com/office/officeart/2005/8/layout/hList6"/>
    <dgm:cxn modelId="{4AD24A3C-90E4-450D-8751-6CA9CCD0F9EC}" srcId="{04FD6322-B380-4C3B-9CEF-B08636B40243}" destId="{91741A48-B669-47E4-BA8A-B8F002941B1A}" srcOrd="0" destOrd="0" parTransId="{FF6001C9-8021-4620-A206-C381CB811915}" sibTransId="{EF5D085C-D681-4CC4-9094-C122C5B910C0}"/>
    <dgm:cxn modelId="{6946FF47-A699-4954-B6D7-21EB6EFF7C05}" type="presOf" srcId="{91741A48-B669-47E4-BA8A-B8F002941B1A}" destId="{7FC50C48-67BA-4F45-941C-7CA1DF34139E}" srcOrd="0" destOrd="1" presId="urn:microsoft.com/office/officeart/2005/8/layout/hList6"/>
    <dgm:cxn modelId="{6FE2BD6C-A549-4859-8FCF-F84757803516}" type="presOf" srcId="{912FA385-E36D-48A6-BE0D-D90D1C26CCEB}" destId="{B3C7AE2B-A55C-47AA-9C09-4B218949E57C}" srcOrd="0" destOrd="1" presId="urn:microsoft.com/office/officeart/2005/8/layout/hList6"/>
    <dgm:cxn modelId="{8CFF0A59-557F-4BCA-ABDD-B79317AC2C58}" srcId="{86E78173-6C72-47B2-BCF6-EF0DAA8FEA6E}" destId="{04FD6322-B380-4C3B-9CEF-B08636B40243}" srcOrd="2" destOrd="0" parTransId="{6849A6DA-A74E-4C3A-AE08-011F3E8AAE9F}" sibTransId="{9378B735-C5B5-44C6-82DF-19BE3AAB532F}"/>
    <dgm:cxn modelId="{6FB1A959-7743-4EE2-8505-D5FCEF444FB0}" type="presOf" srcId="{86E78173-6C72-47B2-BCF6-EF0DAA8FEA6E}" destId="{83D6F225-4676-48E2-93A5-27EB43D8BE00}" srcOrd="0" destOrd="0" presId="urn:microsoft.com/office/officeart/2005/8/layout/hList6"/>
    <dgm:cxn modelId="{25E03B86-2E1F-4FEB-8E70-D745B662C8AA}" srcId="{26C7882E-F6A8-49AE-8EF8-AC6C38CC1E56}" destId="{912FA385-E36D-48A6-BE0D-D90D1C26CCEB}" srcOrd="0" destOrd="0" parTransId="{8FC798EC-C989-4738-BC44-8C4F3CAC56C7}" sibTransId="{841F1DB9-AA7E-4E2C-9183-C3F45AC4AB2D}"/>
    <dgm:cxn modelId="{805C23A2-0C68-410C-9C04-E11494A2B43A}" srcId="{3632C341-AF58-4FBE-BDBC-77FB15A59EB3}" destId="{BFC468EA-7988-469F-8FC1-925844686C05}" srcOrd="0" destOrd="0" parTransId="{EF89F028-D7F1-498F-BACA-86F70BFE6239}" sibTransId="{F3ABA479-D2E1-4ABA-9E9C-B4AF1BBB9725}"/>
    <dgm:cxn modelId="{B9EEE6BF-AA4F-46D5-B092-96D8748AD897}" type="presOf" srcId="{3632C341-AF58-4FBE-BDBC-77FB15A59EB3}" destId="{EEAB2008-AFE0-4FC6-9A47-4EB2B74CA890}" srcOrd="0" destOrd="0" presId="urn:microsoft.com/office/officeart/2005/8/layout/hList6"/>
    <dgm:cxn modelId="{2B2346D3-3010-4C2B-AFD9-1197C2C3DE80}" type="presOf" srcId="{04FD6322-B380-4C3B-9CEF-B08636B40243}" destId="{7FC50C48-67BA-4F45-941C-7CA1DF34139E}" srcOrd="0" destOrd="0" presId="urn:microsoft.com/office/officeart/2005/8/layout/hList6"/>
    <dgm:cxn modelId="{F7015CF0-5E9A-4CFC-A4EE-FE3532A7DFB9}" srcId="{86E78173-6C72-47B2-BCF6-EF0DAA8FEA6E}" destId="{3632C341-AF58-4FBE-BDBC-77FB15A59EB3}" srcOrd="1" destOrd="0" parTransId="{76D27288-7ECB-49EB-93B0-832AD20450A7}" sibTransId="{74CEC606-3A88-45F6-8E9B-1A0A1E0669B3}"/>
    <dgm:cxn modelId="{B09310AA-031B-4999-9F1B-AEF1E363D89A}" type="presParOf" srcId="{83D6F225-4676-48E2-93A5-27EB43D8BE00}" destId="{B3C7AE2B-A55C-47AA-9C09-4B218949E57C}" srcOrd="0" destOrd="0" presId="urn:microsoft.com/office/officeart/2005/8/layout/hList6"/>
    <dgm:cxn modelId="{495C564E-A4FF-456A-A101-B6D62BD42C9D}" type="presParOf" srcId="{83D6F225-4676-48E2-93A5-27EB43D8BE00}" destId="{6083FECA-90E3-4300-8CE8-1395902892EA}" srcOrd="1" destOrd="0" presId="urn:microsoft.com/office/officeart/2005/8/layout/hList6"/>
    <dgm:cxn modelId="{43319926-4B21-41D5-B805-21CF57CD0226}" type="presParOf" srcId="{83D6F225-4676-48E2-93A5-27EB43D8BE00}" destId="{EEAB2008-AFE0-4FC6-9A47-4EB2B74CA890}" srcOrd="2" destOrd="0" presId="urn:microsoft.com/office/officeart/2005/8/layout/hList6"/>
    <dgm:cxn modelId="{5F60483F-D40C-4B3C-AFF3-2521DC6D4919}" type="presParOf" srcId="{83D6F225-4676-48E2-93A5-27EB43D8BE00}" destId="{671A2952-A44E-4A5B-BC11-6E432129B265}" srcOrd="3" destOrd="0" presId="urn:microsoft.com/office/officeart/2005/8/layout/hList6"/>
    <dgm:cxn modelId="{B553B88F-4D80-4145-9630-4EA0C8455367}" type="presParOf" srcId="{83D6F225-4676-48E2-93A5-27EB43D8BE00}" destId="{7FC50C48-67BA-4F45-941C-7CA1DF34139E}"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E78173-6C72-47B2-BCF6-EF0DAA8FEA6E}" type="doc">
      <dgm:prSet loTypeId="urn:microsoft.com/office/officeart/2005/8/layout/hList6" loCatId="list" qsTypeId="urn:microsoft.com/office/officeart/2005/8/quickstyle/simple1" qsCatId="simple" csTypeId="urn:microsoft.com/office/officeart/2005/8/colors/colorful5" csCatId="colorful" phldr="1"/>
      <dgm:spPr/>
    </dgm:pt>
    <dgm:pt modelId="{26C7882E-F6A8-49AE-8EF8-AC6C38CC1E56}">
      <dgm:prSet phldrT="[文本]" custT="1"/>
      <dgm:spPr/>
      <dgm:t>
        <a:bodyPr/>
        <a:lstStyle/>
        <a:p>
          <a:r>
            <a:rPr lang="zh-CN" altLang="en-US" sz="2800" b="1" dirty="0">
              <a:solidFill>
                <a:schemeClr val="tx1"/>
              </a:solidFill>
              <a:latin typeface="微软雅黑" panose="020B0503020204020204" pitchFamily="34" charset="-122"/>
              <a:ea typeface="微软雅黑" panose="020B0503020204020204" pitchFamily="34" charset="-122"/>
            </a:rPr>
            <a:t>卷积层</a:t>
          </a:r>
        </a:p>
      </dgm:t>
    </dgm:pt>
    <dgm:pt modelId="{DEBEA5ED-A8B0-434E-B741-44299E649FFB}" cxnId="{F7BE8B1D-5B26-46A5-823E-8CD30F0E79CB}"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9BA1CB-CF54-493F-B8A6-C7D71CB36A35}" cxnId="{F7BE8B1D-5B26-46A5-823E-8CD30F0E79CB}"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632C341-AF58-4FBE-BDBC-77FB15A59EB3}">
      <dgm:prSet phldrT="[文本]" custT="1"/>
      <dgm:spPr/>
      <dgm:t>
        <a:bodyPr/>
        <a:lstStyle/>
        <a:p>
          <a:r>
            <a:rPr lang="zh-CN" altLang="en-US" sz="2800" b="1" dirty="0">
              <a:solidFill>
                <a:schemeClr val="bg1">
                  <a:lumMod val="75000"/>
                </a:schemeClr>
              </a:solidFill>
              <a:latin typeface="微软雅黑" panose="020B0503020204020204" pitchFamily="34" charset="-122"/>
              <a:ea typeface="微软雅黑" panose="020B0503020204020204" pitchFamily="34" charset="-122"/>
            </a:rPr>
            <a:t>池化层</a:t>
          </a:r>
        </a:p>
      </dgm:t>
    </dgm:pt>
    <dgm:pt modelId="{76D27288-7ECB-49EB-93B0-832AD20450A7}" cxnId="{F7015CF0-5E9A-4CFC-A4EE-FE3532A7DFB9}"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CEC606-3A88-45F6-8E9B-1A0A1E0669B3}" cxnId="{F7015CF0-5E9A-4CFC-A4EE-FE3532A7DFB9}"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4FD6322-B380-4C3B-9CEF-B08636B40243}">
      <dgm:prSet phldrT="[文本]" custT="1"/>
      <dgm:spPr>
        <a:solidFill>
          <a:schemeClr val="accent2">
            <a:lumMod val="60000"/>
            <a:lumOff val="40000"/>
          </a:schemeClr>
        </a:solidFill>
      </dgm:spPr>
      <dgm:t>
        <a:bodyPr/>
        <a:lstStyle/>
        <a:p>
          <a:r>
            <a:rPr lang="zh-CN" altLang="en-US" sz="2800" b="1" dirty="0">
              <a:solidFill>
                <a:schemeClr val="bg1">
                  <a:lumMod val="75000"/>
                </a:schemeClr>
              </a:solidFill>
              <a:latin typeface="微软雅黑" panose="020B0503020204020204" pitchFamily="34" charset="-122"/>
              <a:ea typeface="微软雅黑" panose="020B0503020204020204" pitchFamily="34" charset="-122"/>
            </a:rPr>
            <a:t>全连接层</a:t>
          </a:r>
        </a:p>
      </dgm:t>
    </dgm:pt>
    <dgm:pt modelId="{6849A6DA-A74E-4C3A-AE08-011F3E8AAE9F}" cxnId="{8CFF0A59-557F-4BCA-ABDD-B79317AC2C58}"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378B735-C5B5-44C6-82DF-19BE3AAB532F}" cxnId="{8CFF0A59-557F-4BCA-ABDD-B79317AC2C58}"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2FA385-E36D-48A6-BE0D-D90D1C26CCEB}">
      <dgm:prSet/>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提取特征</a:t>
          </a:r>
        </a:p>
      </dgm:t>
    </dgm:pt>
    <dgm:pt modelId="{8FC798EC-C989-4738-BC44-8C4F3CAC56C7}" cxnId="{25E03B86-2E1F-4FEB-8E70-D745B662C8A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41F1DB9-AA7E-4E2C-9183-C3F45AC4AB2D}" cxnId="{25E03B86-2E1F-4FEB-8E70-D745B662C8A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FC468EA-7988-469F-8FC1-925844686C05}">
      <dgm:prSet/>
      <dgm:spPr/>
      <dgm:t>
        <a:bodyPr/>
        <a:lstStyle/>
        <a:p>
          <a:r>
            <a:rPr lang="zh-CN" altLang="en-US" sz="1800" dirty="0">
              <a:solidFill>
                <a:schemeClr val="bg1">
                  <a:lumMod val="75000"/>
                </a:schemeClr>
              </a:solidFill>
              <a:latin typeface="微软雅黑" panose="020B0503020204020204" pitchFamily="34" charset="-122"/>
              <a:ea typeface="微软雅黑" panose="020B0503020204020204" pitchFamily="34" charset="-122"/>
            </a:rPr>
            <a:t>降维、防止过拟合</a:t>
          </a:r>
        </a:p>
      </dgm:t>
    </dgm:pt>
    <dgm:pt modelId="{EF89F028-D7F1-498F-BACA-86F70BFE6239}" cxnId="{805C23A2-0C68-410C-9C04-E11494A2B43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F3ABA479-D2E1-4ABA-9E9C-B4AF1BBB9725}" cxnId="{805C23A2-0C68-410C-9C04-E11494A2B43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741A48-B669-47E4-BA8A-B8F002941B1A}">
      <dgm:prSet custT="1"/>
      <dgm:spPr>
        <a:solidFill>
          <a:schemeClr val="accent2">
            <a:lumMod val="60000"/>
            <a:lumOff val="40000"/>
          </a:schemeClr>
        </a:solidFill>
      </dgm:spPr>
      <dgm:t>
        <a:bodyPr/>
        <a:lstStyle/>
        <a:p>
          <a:r>
            <a:rPr lang="zh-CN" altLang="en-US" sz="1800" dirty="0">
              <a:solidFill>
                <a:schemeClr val="bg1">
                  <a:lumMod val="75000"/>
                </a:schemeClr>
              </a:solidFill>
              <a:latin typeface="微软雅黑" panose="020B0503020204020204" pitchFamily="34" charset="-122"/>
              <a:ea typeface="微软雅黑" panose="020B0503020204020204" pitchFamily="34" charset="-122"/>
            </a:rPr>
            <a:t>输出结果</a:t>
          </a:r>
        </a:p>
      </dgm:t>
    </dgm:pt>
    <dgm:pt modelId="{FF6001C9-8021-4620-A206-C381CB811915}" cxnId="{4AD24A3C-90E4-450D-8751-6CA9CCD0F9EC}"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F5D085C-D681-4CC4-9094-C122C5B910C0}" cxnId="{4AD24A3C-90E4-450D-8751-6CA9CCD0F9EC}"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3D6F225-4676-48E2-93A5-27EB43D8BE00}" type="pres">
      <dgm:prSet presAssocID="{86E78173-6C72-47B2-BCF6-EF0DAA8FEA6E}" presName="Name0" presStyleCnt="0">
        <dgm:presLayoutVars>
          <dgm:dir/>
          <dgm:resizeHandles val="exact"/>
        </dgm:presLayoutVars>
      </dgm:prSet>
      <dgm:spPr/>
    </dgm:pt>
    <dgm:pt modelId="{B3C7AE2B-A55C-47AA-9C09-4B218949E57C}" type="pres">
      <dgm:prSet presAssocID="{26C7882E-F6A8-49AE-8EF8-AC6C38CC1E56}" presName="node" presStyleLbl="node1" presStyleIdx="0" presStyleCnt="3">
        <dgm:presLayoutVars>
          <dgm:bulletEnabled val="1"/>
        </dgm:presLayoutVars>
      </dgm:prSet>
      <dgm:spPr/>
    </dgm:pt>
    <dgm:pt modelId="{6083FECA-90E3-4300-8CE8-1395902892EA}" type="pres">
      <dgm:prSet presAssocID="{229BA1CB-CF54-493F-B8A6-C7D71CB36A35}" presName="sibTrans" presStyleCnt="0"/>
      <dgm:spPr/>
    </dgm:pt>
    <dgm:pt modelId="{EEAB2008-AFE0-4FC6-9A47-4EB2B74CA890}" type="pres">
      <dgm:prSet presAssocID="{3632C341-AF58-4FBE-BDBC-77FB15A59EB3}" presName="node" presStyleLbl="node1" presStyleIdx="1" presStyleCnt="3">
        <dgm:presLayoutVars>
          <dgm:bulletEnabled val="1"/>
        </dgm:presLayoutVars>
      </dgm:prSet>
      <dgm:spPr/>
    </dgm:pt>
    <dgm:pt modelId="{671A2952-A44E-4A5B-BC11-6E432129B265}" type="pres">
      <dgm:prSet presAssocID="{74CEC606-3A88-45F6-8E9B-1A0A1E0669B3}" presName="sibTrans" presStyleCnt="0"/>
      <dgm:spPr/>
    </dgm:pt>
    <dgm:pt modelId="{7FC50C48-67BA-4F45-941C-7CA1DF34139E}" type="pres">
      <dgm:prSet presAssocID="{04FD6322-B380-4C3B-9CEF-B08636B40243}" presName="node" presStyleLbl="node1" presStyleIdx="2" presStyleCnt="3">
        <dgm:presLayoutVars>
          <dgm:bulletEnabled val="1"/>
        </dgm:presLayoutVars>
      </dgm:prSet>
      <dgm:spPr/>
    </dgm:pt>
  </dgm:ptLst>
  <dgm:cxnLst>
    <dgm:cxn modelId="{67317309-5E9F-4057-A7F1-68C1A4D27881}" type="presOf" srcId="{26C7882E-F6A8-49AE-8EF8-AC6C38CC1E56}" destId="{B3C7AE2B-A55C-47AA-9C09-4B218949E57C}" srcOrd="0" destOrd="0" presId="urn:microsoft.com/office/officeart/2005/8/layout/hList6"/>
    <dgm:cxn modelId="{F7BE8B1D-5B26-46A5-823E-8CD30F0E79CB}" srcId="{86E78173-6C72-47B2-BCF6-EF0DAA8FEA6E}" destId="{26C7882E-F6A8-49AE-8EF8-AC6C38CC1E56}" srcOrd="0" destOrd="0" parTransId="{DEBEA5ED-A8B0-434E-B741-44299E649FFB}" sibTransId="{229BA1CB-CF54-493F-B8A6-C7D71CB36A35}"/>
    <dgm:cxn modelId="{73D76E27-D62F-44E3-998E-F530740DC136}" type="presOf" srcId="{BFC468EA-7988-469F-8FC1-925844686C05}" destId="{EEAB2008-AFE0-4FC6-9A47-4EB2B74CA890}" srcOrd="0" destOrd="1" presId="urn:microsoft.com/office/officeart/2005/8/layout/hList6"/>
    <dgm:cxn modelId="{4AD24A3C-90E4-450D-8751-6CA9CCD0F9EC}" srcId="{04FD6322-B380-4C3B-9CEF-B08636B40243}" destId="{91741A48-B669-47E4-BA8A-B8F002941B1A}" srcOrd="0" destOrd="0" parTransId="{FF6001C9-8021-4620-A206-C381CB811915}" sibTransId="{EF5D085C-D681-4CC4-9094-C122C5B910C0}"/>
    <dgm:cxn modelId="{6946FF47-A699-4954-B6D7-21EB6EFF7C05}" type="presOf" srcId="{91741A48-B669-47E4-BA8A-B8F002941B1A}" destId="{7FC50C48-67BA-4F45-941C-7CA1DF34139E}" srcOrd="0" destOrd="1" presId="urn:microsoft.com/office/officeart/2005/8/layout/hList6"/>
    <dgm:cxn modelId="{6FE2BD6C-A549-4859-8FCF-F84757803516}" type="presOf" srcId="{912FA385-E36D-48A6-BE0D-D90D1C26CCEB}" destId="{B3C7AE2B-A55C-47AA-9C09-4B218949E57C}" srcOrd="0" destOrd="1" presId="urn:microsoft.com/office/officeart/2005/8/layout/hList6"/>
    <dgm:cxn modelId="{8CFF0A59-557F-4BCA-ABDD-B79317AC2C58}" srcId="{86E78173-6C72-47B2-BCF6-EF0DAA8FEA6E}" destId="{04FD6322-B380-4C3B-9CEF-B08636B40243}" srcOrd="2" destOrd="0" parTransId="{6849A6DA-A74E-4C3A-AE08-011F3E8AAE9F}" sibTransId="{9378B735-C5B5-44C6-82DF-19BE3AAB532F}"/>
    <dgm:cxn modelId="{6FB1A959-7743-4EE2-8505-D5FCEF444FB0}" type="presOf" srcId="{86E78173-6C72-47B2-BCF6-EF0DAA8FEA6E}" destId="{83D6F225-4676-48E2-93A5-27EB43D8BE00}" srcOrd="0" destOrd="0" presId="urn:microsoft.com/office/officeart/2005/8/layout/hList6"/>
    <dgm:cxn modelId="{25E03B86-2E1F-4FEB-8E70-D745B662C8AA}" srcId="{26C7882E-F6A8-49AE-8EF8-AC6C38CC1E56}" destId="{912FA385-E36D-48A6-BE0D-D90D1C26CCEB}" srcOrd="0" destOrd="0" parTransId="{8FC798EC-C989-4738-BC44-8C4F3CAC56C7}" sibTransId="{841F1DB9-AA7E-4E2C-9183-C3F45AC4AB2D}"/>
    <dgm:cxn modelId="{805C23A2-0C68-410C-9C04-E11494A2B43A}" srcId="{3632C341-AF58-4FBE-BDBC-77FB15A59EB3}" destId="{BFC468EA-7988-469F-8FC1-925844686C05}" srcOrd="0" destOrd="0" parTransId="{EF89F028-D7F1-498F-BACA-86F70BFE6239}" sibTransId="{F3ABA479-D2E1-4ABA-9E9C-B4AF1BBB9725}"/>
    <dgm:cxn modelId="{B9EEE6BF-AA4F-46D5-B092-96D8748AD897}" type="presOf" srcId="{3632C341-AF58-4FBE-BDBC-77FB15A59EB3}" destId="{EEAB2008-AFE0-4FC6-9A47-4EB2B74CA890}" srcOrd="0" destOrd="0" presId="urn:microsoft.com/office/officeart/2005/8/layout/hList6"/>
    <dgm:cxn modelId="{2B2346D3-3010-4C2B-AFD9-1197C2C3DE80}" type="presOf" srcId="{04FD6322-B380-4C3B-9CEF-B08636B40243}" destId="{7FC50C48-67BA-4F45-941C-7CA1DF34139E}" srcOrd="0" destOrd="0" presId="urn:microsoft.com/office/officeart/2005/8/layout/hList6"/>
    <dgm:cxn modelId="{F7015CF0-5E9A-4CFC-A4EE-FE3532A7DFB9}" srcId="{86E78173-6C72-47B2-BCF6-EF0DAA8FEA6E}" destId="{3632C341-AF58-4FBE-BDBC-77FB15A59EB3}" srcOrd="1" destOrd="0" parTransId="{76D27288-7ECB-49EB-93B0-832AD20450A7}" sibTransId="{74CEC606-3A88-45F6-8E9B-1A0A1E0669B3}"/>
    <dgm:cxn modelId="{B09310AA-031B-4999-9F1B-AEF1E363D89A}" type="presParOf" srcId="{83D6F225-4676-48E2-93A5-27EB43D8BE00}" destId="{B3C7AE2B-A55C-47AA-9C09-4B218949E57C}" srcOrd="0" destOrd="0" presId="urn:microsoft.com/office/officeart/2005/8/layout/hList6"/>
    <dgm:cxn modelId="{495C564E-A4FF-456A-A101-B6D62BD42C9D}" type="presParOf" srcId="{83D6F225-4676-48E2-93A5-27EB43D8BE00}" destId="{6083FECA-90E3-4300-8CE8-1395902892EA}" srcOrd="1" destOrd="0" presId="urn:microsoft.com/office/officeart/2005/8/layout/hList6"/>
    <dgm:cxn modelId="{43319926-4B21-41D5-B805-21CF57CD0226}" type="presParOf" srcId="{83D6F225-4676-48E2-93A5-27EB43D8BE00}" destId="{EEAB2008-AFE0-4FC6-9A47-4EB2B74CA890}" srcOrd="2" destOrd="0" presId="urn:microsoft.com/office/officeart/2005/8/layout/hList6"/>
    <dgm:cxn modelId="{5F60483F-D40C-4B3C-AFF3-2521DC6D4919}" type="presParOf" srcId="{83D6F225-4676-48E2-93A5-27EB43D8BE00}" destId="{671A2952-A44E-4A5B-BC11-6E432129B265}" srcOrd="3" destOrd="0" presId="urn:microsoft.com/office/officeart/2005/8/layout/hList6"/>
    <dgm:cxn modelId="{B553B88F-4D80-4145-9630-4EA0C8455367}" type="presParOf" srcId="{83D6F225-4676-48E2-93A5-27EB43D8BE00}" destId="{7FC50C48-67BA-4F45-941C-7CA1DF34139E}"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E78173-6C72-47B2-BCF6-EF0DAA8FEA6E}" type="doc">
      <dgm:prSet loTypeId="urn:microsoft.com/office/officeart/2005/8/layout/hList6" loCatId="list" qsTypeId="urn:microsoft.com/office/officeart/2005/8/quickstyle/simple1" qsCatId="simple" csTypeId="urn:microsoft.com/office/officeart/2005/8/colors/colorful5" csCatId="colorful" phldr="1"/>
      <dgm:spPr/>
    </dgm:pt>
    <dgm:pt modelId="{26C7882E-F6A8-49AE-8EF8-AC6C38CC1E56}">
      <dgm:prSet phldrT="[文本]" custT="1"/>
      <dgm:spPr/>
      <dgm:t>
        <a:bodyPr/>
        <a:lstStyle/>
        <a:p>
          <a:r>
            <a:rPr lang="zh-CN" altLang="en-US" sz="2800" b="1" dirty="0">
              <a:solidFill>
                <a:schemeClr val="bg1">
                  <a:lumMod val="75000"/>
                </a:schemeClr>
              </a:solidFill>
              <a:latin typeface="微软雅黑" panose="020B0503020204020204" pitchFamily="34" charset="-122"/>
              <a:ea typeface="微软雅黑" panose="020B0503020204020204" pitchFamily="34" charset="-122"/>
            </a:rPr>
            <a:t>卷积层</a:t>
          </a:r>
        </a:p>
      </dgm:t>
    </dgm:pt>
    <dgm:pt modelId="{DEBEA5ED-A8B0-434E-B741-44299E649FFB}" cxnId="{F7BE8B1D-5B26-46A5-823E-8CD30F0E79CB}"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9BA1CB-CF54-493F-B8A6-C7D71CB36A35}" cxnId="{F7BE8B1D-5B26-46A5-823E-8CD30F0E79CB}"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632C341-AF58-4FBE-BDBC-77FB15A59EB3}">
      <dgm:prSet phldrT="[文本]" custT="1"/>
      <dgm:spPr/>
      <dgm:t>
        <a:bodyPr/>
        <a:lstStyle/>
        <a:p>
          <a:r>
            <a:rPr lang="zh-CN" altLang="en-US" sz="2800" b="1" dirty="0">
              <a:solidFill>
                <a:schemeClr val="tx1"/>
              </a:solidFill>
              <a:latin typeface="微软雅黑" panose="020B0503020204020204" pitchFamily="34" charset="-122"/>
              <a:ea typeface="微软雅黑" panose="020B0503020204020204" pitchFamily="34" charset="-122"/>
            </a:rPr>
            <a:t>池化层</a:t>
          </a:r>
        </a:p>
      </dgm:t>
    </dgm:pt>
    <dgm:pt modelId="{76D27288-7ECB-49EB-93B0-832AD20450A7}" cxnId="{F7015CF0-5E9A-4CFC-A4EE-FE3532A7DFB9}"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CEC606-3A88-45F6-8E9B-1A0A1E0669B3}" cxnId="{F7015CF0-5E9A-4CFC-A4EE-FE3532A7DFB9}"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4FD6322-B380-4C3B-9CEF-B08636B40243}">
      <dgm:prSet phldrT="[文本]" custT="1"/>
      <dgm:spPr>
        <a:solidFill>
          <a:schemeClr val="accent2">
            <a:lumMod val="60000"/>
            <a:lumOff val="40000"/>
          </a:schemeClr>
        </a:solidFill>
      </dgm:spPr>
      <dgm:t>
        <a:bodyPr/>
        <a:lstStyle/>
        <a:p>
          <a:r>
            <a:rPr lang="zh-CN" altLang="en-US" sz="2800" b="1" dirty="0">
              <a:solidFill>
                <a:schemeClr val="bg1">
                  <a:lumMod val="75000"/>
                </a:schemeClr>
              </a:solidFill>
              <a:latin typeface="微软雅黑" panose="020B0503020204020204" pitchFamily="34" charset="-122"/>
              <a:ea typeface="微软雅黑" panose="020B0503020204020204" pitchFamily="34" charset="-122"/>
            </a:rPr>
            <a:t>全连接层</a:t>
          </a:r>
        </a:p>
      </dgm:t>
    </dgm:pt>
    <dgm:pt modelId="{6849A6DA-A74E-4C3A-AE08-011F3E8AAE9F}" cxnId="{8CFF0A59-557F-4BCA-ABDD-B79317AC2C58}"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378B735-C5B5-44C6-82DF-19BE3AAB532F}" cxnId="{8CFF0A59-557F-4BCA-ABDD-B79317AC2C58}"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2FA385-E36D-48A6-BE0D-D90D1C26CCEB}">
      <dgm:prSet/>
      <dgm:spPr/>
      <dgm:t>
        <a:bodyPr/>
        <a:lstStyle/>
        <a:p>
          <a:r>
            <a:rPr lang="zh-CN" altLang="en-US" sz="1800" dirty="0">
              <a:solidFill>
                <a:schemeClr val="bg1">
                  <a:lumMod val="75000"/>
                </a:schemeClr>
              </a:solidFill>
              <a:latin typeface="微软雅黑" panose="020B0503020204020204" pitchFamily="34" charset="-122"/>
              <a:ea typeface="微软雅黑" panose="020B0503020204020204" pitchFamily="34" charset="-122"/>
            </a:rPr>
            <a:t>提取特征</a:t>
          </a:r>
        </a:p>
      </dgm:t>
    </dgm:pt>
    <dgm:pt modelId="{8FC798EC-C989-4738-BC44-8C4F3CAC56C7}" cxnId="{25E03B86-2E1F-4FEB-8E70-D745B662C8A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41F1DB9-AA7E-4E2C-9183-C3F45AC4AB2D}" cxnId="{25E03B86-2E1F-4FEB-8E70-D745B662C8A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FC468EA-7988-469F-8FC1-925844686C05}">
      <dgm:prSet/>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降维、防止过拟合</a:t>
          </a:r>
        </a:p>
      </dgm:t>
    </dgm:pt>
    <dgm:pt modelId="{EF89F028-D7F1-498F-BACA-86F70BFE6239}" cxnId="{805C23A2-0C68-410C-9C04-E11494A2B43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F3ABA479-D2E1-4ABA-9E9C-B4AF1BBB9725}" cxnId="{805C23A2-0C68-410C-9C04-E11494A2B43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741A48-B669-47E4-BA8A-B8F002941B1A}">
      <dgm:prSet custT="1"/>
      <dgm:spPr>
        <a:solidFill>
          <a:schemeClr val="accent2">
            <a:lumMod val="60000"/>
            <a:lumOff val="40000"/>
          </a:schemeClr>
        </a:solidFill>
      </dgm:spPr>
      <dgm:t>
        <a:bodyPr/>
        <a:lstStyle/>
        <a:p>
          <a:r>
            <a:rPr lang="zh-CN" altLang="en-US" sz="1800" dirty="0">
              <a:solidFill>
                <a:schemeClr val="bg1">
                  <a:lumMod val="75000"/>
                </a:schemeClr>
              </a:solidFill>
              <a:latin typeface="微软雅黑" panose="020B0503020204020204" pitchFamily="34" charset="-122"/>
              <a:ea typeface="微软雅黑" panose="020B0503020204020204" pitchFamily="34" charset="-122"/>
            </a:rPr>
            <a:t>输出结果</a:t>
          </a:r>
        </a:p>
      </dgm:t>
    </dgm:pt>
    <dgm:pt modelId="{FF6001C9-8021-4620-A206-C381CB811915}" cxnId="{4AD24A3C-90E4-450D-8751-6CA9CCD0F9EC}"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F5D085C-D681-4CC4-9094-C122C5B910C0}" cxnId="{4AD24A3C-90E4-450D-8751-6CA9CCD0F9EC}"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3D6F225-4676-48E2-93A5-27EB43D8BE00}" type="pres">
      <dgm:prSet presAssocID="{86E78173-6C72-47B2-BCF6-EF0DAA8FEA6E}" presName="Name0" presStyleCnt="0">
        <dgm:presLayoutVars>
          <dgm:dir/>
          <dgm:resizeHandles val="exact"/>
        </dgm:presLayoutVars>
      </dgm:prSet>
      <dgm:spPr/>
    </dgm:pt>
    <dgm:pt modelId="{B3C7AE2B-A55C-47AA-9C09-4B218949E57C}" type="pres">
      <dgm:prSet presAssocID="{26C7882E-F6A8-49AE-8EF8-AC6C38CC1E56}" presName="node" presStyleLbl="node1" presStyleIdx="0" presStyleCnt="3">
        <dgm:presLayoutVars>
          <dgm:bulletEnabled val="1"/>
        </dgm:presLayoutVars>
      </dgm:prSet>
      <dgm:spPr/>
    </dgm:pt>
    <dgm:pt modelId="{6083FECA-90E3-4300-8CE8-1395902892EA}" type="pres">
      <dgm:prSet presAssocID="{229BA1CB-CF54-493F-B8A6-C7D71CB36A35}" presName="sibTrans" presStyleCnt="0"/>
      <dgm:spPr/>
    </dgm:pt>
    <dgm:pt modelId="{EEAB2008-AFE0-4FC6-9A47-4EB2B74CA890}" type="pres">
      <dgm:prSet presAssocID="{3632C341-AF58-4FBE-BDBC-77FB15A59EB3}" presName="node" presStyleLbl="node1" presStyleIdx="1" presStyleCnt="3">
        <dgm:presLayoutVars>
          <dgm:bulletEnabled val="1"/>
        </dgm:presLayoutVars>
      </dgm:prSet>
      <dgm:spPr/>
    </dgm:pt>
    <dgm:pt modelId="{671A2952-A44E-4A5B-BC11-6E432129B265}" type="pres">
      <dgm:prSet presAssocID="{74CEC606-3A88-45F6-8E9B-1A0A1E0669B3}" presName="sibTrans" presStyleCnt="0"/>
      <dgm:spPr/>
    </dgm:pt>
    <dgm:pt modelId="{7FC50C48-67BA-4F45-941C-7CA1DF34139E}" type="pres">
      <dgm:prSet presAssocID="{04FD6322-B380-4C3B-9CEF-B08636B40243}" presName="node" presStyleLbl="node1" presStyleIdx="2" presStyleCnt="3">
        <dgm:presLayoutVars>
          <dgm:bulletEnabled val="1"/>
        </dgm:presLayoutVars>
      </dgm:prSet>
      <dgm:spPr/>
    </dgm:pt>
  </dgm:ptLst>
  <dgm:cxnLst>
    <dgm:cxn modelId="{67317309-5E9F-4057-A7F1-68C1A4D27881}" type="presOf" srcId="{26C7882E-F6A8-49AE-8EF8-AC6C38CC1E56}" destId="{B3C7AE2B-A55C-47AA-9C09-4B218949E57C}" srcOrd="0" destOrd="0" presId="urn:microsoft.com/office/officeart/2005/8/layout/hList6"/>
    <dgm:cxn modelId="{F7BE8B1D-5B26-46A5-823E-8CD30F0E79CB}" srcId="{86E78173-6C72-47B2-BCF6-EF0DAA8FEA6E}" destId="{26C7882E-F6A8-49AE-8EF8-AC6C38CC1E56}" srcOrd="0" destOrd="0" parTransId="{DEBEA5ED-A8B0-434E-B741-44299E649FFB}" sibTransId="{229BA1CB-CF54-493F-B8A6-C7D71CB36A35}"/>
    <dgm:cxn modelId="{73D76E27-D62F-44E3-998E-F530740DC136}" type="presOf" srcId="{BFC468EA-7988-469F-8FC1-925844686C05}" destId="{EEAB2008-AFE0-4FC6-9A47-4EB2B74CA890}" srcOrd="0" destOrd="1" presId="urn:microsoft.com/office/officeart/2005/8/layout/hList6"/>
    <dgm:cxn modelId="{4AD24A3C-90E4-450D-8751-6CA9CCD0F9EC}" srcId="{04FD6322-B380-4C3B-9CEF-B08636B40243}" destId="{91741A48-B669-47E4-BA8A-B8F002941B1A}" srcOrd="0" destOrd="0" parTransId="{FF6001C9-8021-4620-A206-C381CB811915}" sibTransId="{EF5D085C-D681-4CC4-9094-C122C5B910C0}"/>
    <dgm:cxn modelId="{6946FF47-A699-4954-B6D7-21EB6EFF7C05}" type="presOf" srcId="{91741A48-B669-47E4-BA8A-B8F002941B1A}" destId="{7FC50C48-67BA-4F45-941C-7CA1DF34139E}" srcOrd="0" destOrd="1" presId="urn:microsoft.com/office/officeart/2005/8/layout/hList6"/>
    <dgm:cxn modelId="{6FE2BD6C-A549-4859-8FCF-F84757803516}" type="presOf" srcId="{912FA385-E36D-48A6-BE0D-D90D1C26CCEB}" destId="{B3C7AE2B-A55C-47AA-9C09-4B218949E57C}" srcOrd="0" destOrd="1" presId="urn:microsoft.com/office/officeart/2005/8/layout/hList6"/>
    <dgm:cxn modelId="{8CFF0A59-557F-4BCA-ABDD-B79317AC2C58}" srcId="{86E78173-6C72-47B2-BCF6-EF0DAA8FEA6E}" destId="{04FD6322-B380-4C3B-9CEF-B08636B40243}" srcOrd="2" destOrd="0" parTransId="{6849A6DA-A74E-4C3A-AE08-011F3E8AAE9F}" sibTransId="{9378B735-C5B5-44C6-82DF-19BE3AAB532F}"/>
    <dgm:cxn modelId="{6FB1A959-7743-4EE2-8505-D5FCEF444FB0}" type="presOf" srcId="{86E78173-6C72-47B2-BCF6-EF0DAA8FEA6E}" destId="{83D6F225-4676-48E2-93A5-27EB43D8BE00}" srcOrd="0" destOrd="0" presId="urn:microsoft.com/office/officeart/2005/8/layout/hList6"/>
    <dgm:cxn modelId="{25E03B86-2E1F-4FEB-8E70-D745B662C8AA}" srcId="{26C7882E-F6A8-49AE-8EF8-AC6C38CC1E56}" destId="{912FA385-E36D-48A6-BE0D-D90D1C26CCEB}" srcOrd="0" destOrd="0" parTransId="{8FC798EC-C989-4738-BC44-8C4F3CAC56C7}" sibTransId="{841F1DB9-AA7E-4E2C-9183-C3F45AC4AB2D}"/>
    <dgm:cxn modelId="{805C23A2-0C68-410C-9C04-E11494A2B43A}" srcId="{3632C341-AF58-4FBE-BDBC-77FB15A59EB3}" destId="{BFC468EA-7988-469F-8FC1-925844686C05}" srcOrd="0" destOrd="0" parTransId="{EF89F028-D7F1-498F-BACA-86F70BFE6239}" sibTransId="{F3ABA479-D2E1-4ABA-9E9C-B4AF1BBB9725}"/>
    <dgm:cxn modelId="{B9EEE6BF-AA4F-46D5-B092-96D8748AD897}" type="presOf" srcId="{3632C341-AF58-4FBE-BDBC-77FB15A59EB3}" destId="{EEAB2008-AFE0-4FC6-9A47-4EB2B74CA890}" srcOrd="0" destOrd="0" presId="urn:microsoft.com/office/officeart/2005/8/layout/hList6"/>
    <dgm:cxn modelId="{2B2346D3-3010-4C2B-AFD9-1197C2C3DE80}" type="presOf" srcId="{04FD6322-B380-4C3B-9CEF-B08636B40243}" destId="{7FC50C48-67BA-4F45-941C-7CA1DF34139E}" srcOrd="0" destOrd="0" presId="urn:microsoft.com/office/officeart/2005/8/layout/hList6"/>
    <dgm:cxn modelId="{F7015CF0-5E9A-4CFC-A4EE-FE3532A7DFB9}" srcId="{86E78173-6C72-47B2-BCF6-EF0DAA8FEA6E}" destId="{3632C341-AF58-4FBE-BDBC-77FB15A59EB3}" srcOrd="1" destOrd="0" parTransId="{76D27288-7ECB-49EB-93B0-832AD20450A7}" sibTransId="{74CEC606-3A88-45F6-8E9B-1A0A1E0669B3}"/>
    <dgm:cxn modelId="{B09310AA-031B-4999-9F1B-AEF1E363D89A}" type="presParOf" srcId="{83D6F225-4676-48E2-93A5-27EB43D8BE00}" destId="{B3C7AE2B-A55C-47AA-9C09-4B218949E57C}" srcOrd="0" destOrd="0" presId="urn:microsoft.com/office/officeart/2005/8/layout/hList6"/>
    <dgm:cxn modelId="{495C564E-A4FF-456A-A101-B6D62BD42C9D}" type="presParOf" srcId="{83D6F225-4676-48E2-93A5-27EB43D8BE00}" destId="{6083FECA-90E3-4300-8CE8-1395902892EA}" srcOrd="1" destOrd="0" presId="urn:microsoft.com/office/officeart/2005/8/layout/hList6"/>
    <dgm:cxn modelId="{43319926-4B21-41D5-B805-21CF57CD0226}" type="presParOf" srcId="{83D6F225-4676-48E2-93A5-27EB43D8BE00}" destId="{EEAB2008-AFE0-4FC6-9A47-4EB2B74CA890}" srcOrd="2" destOrd="0" presId="urn:microsoft.com/office/officeart/2005/8/layout/hList6"/>
    <dgm:cxn modelId="{5F60483F-D40C-4B3C-AFF3-2521DC6D4919}" type="presParOf" srcId="{83D6F225-4676-48E2-93A5-27EB43D8BE00}" destId="{671A2952-A44E-4A5B-BC11-6E432129B265}" srcOrd="3" destOrd="0" presId="urn:microsoft.com/office/officeart/2005/8/layout/hList6"/>
    <dgm:cxn modelId="{B553B88F-4D80-4145-9630-4EA0C8455367}" type="presParOf" srcId="{83D6F225-4676-48E2-93A5-27EB43D8BE00}" destId="{7FC50C48-67BA-4F45-941C-7CA1DF34139E}" srcOrd="4"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E78173-6C72-47B2-BCF6-EF0DAA8FEA6E}" type="doc">
      <dgm:prSet loTypeId="urn:microsoft.com/office/officeart/2005/8/layout/hList6" loCatId="list" qsTypeId="urn:microsoft.com/office/officeart/2005/8/quickstyle/simple1" qsCatId="simple" csTypeId="urn:microsoft.com/office/officeart/2005/8/colors/colorful5" csCatId="colorful" phldr="1"/>
      <dgm:spPr/>
    </dgm:pt>
    <dgm:pt modelId="{26C7882E-F6A8-49AE-8EF8-AC6C38CC1E56}">
      <dgm:prSet phldrT="[文本]" custT="1"/>
      <dgm:spPr/>
      <dgm:t>
        <a:bodyPr/>
        <a:lstStyle/>
        <a:p>
          <a:r>
            <a:rPr lang="zh-CN" altLang="en-US" sz="2800" b="1" dirty="0">
              <a:solidFill>
                <a:schemeClr val="bg1">
                  <a:lumMod val="75000"/>
                </a:schemeClr>
              </a:solidFill>
              <a:latin typeface="微软雅黑" panose="020B0503020204020204" pitchFamily="34" charset="-122"/>
              <a:ea typeface="微软雅黑" panose="020B0503020204020204" pitchFamily="34" charset="-122"/>
            </a:rPr>
            <a:t>卷积层</a:t>
          </a:r>
        </a:p>
      </dgm:t>
    </dgm:pt>
    <dgm:pt modelId="{DEBEA5ED-A8B0-434E-B741-44299E649FFB}" cxnId="{F7BE8B1D-5B26-46A5-823E-8CD30F0E79CB}"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9BA1CB-CF54-493F-B8A6-C7D71CB36A35}" cxnId="{F7BE8B1D-5B26-46A5-823E-8CD30F0E79CB}"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632C341-AF58-4FBE-BDBC-77FB15A59EB3}">
      <dgm:prSet phldrT="[文本]" custT="1"/>
      <dgm:spPr/>
      <dgm:t>
        <a:bodyPr/>
        <a:lstStyle/>
        <a:p>
          <a:r>
            <a:rPr lang="zh-CN" altLang="en-US" sz="2800" b="1" dirty="0">
              <a:solidFill>
                <a:schemeClr val="tx1"/>
              </a:solidFill>
              <a:latin typeface="微软雅黑" panose="020B0503020204020204" pitchFamily="34" charset="-122"/>
              <a:ea typeface="微软雅黑" panose="020B0503020204020204" pitchFamily="34" charset="-122"/>
            </a:rPr>
            <a:t>池化层</a:t>
          </a:r>
        </a:p>
      </dgm:t>
    </dgm:pt>
    <dgm:pt modelId="{76D27288-7ECB-49EB-93B0-832AD20450A7}" cxnId="{F7015CF0-5E9A-4CFC-A4EE-FE3532A7DFB9}"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CEC606-3A88-45F6-8E9B-1A0A1E0669B3}" cxnId="{F7015CF0-5E9A-4CFC-A4EE-FE3532A7DFB9}"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4FD6322-B380-4C3B-9CEF-B08636B40243}">
      <dgm:prSet phldrT="[文本]" custT="1"/>
      <dgm:spPr>
        <a:solidFill>
          <a:schemeClr val="accent2">
            <a:lumMod val="60000"/>
            <a:lumOff val="40000"/>
          </a:schemeClr>
        </a:solidFill>
      </dgm:spPr>
      <dgm:t>
        <a:bodyPr/>
        <a:lstStyle/>
        <a:p>
          <a:r>
            <a:rPr lang="zh-CN" altLang="en-US" sz="2800" b="1" dirty="0">
              <a:solidFill>
                <a:schemeClr val="bg1">
                  <a:lumMod val="75000"/>
                </a:schemeClr>
              </a:solidFill>
              <a:latin typeface="微软雅黑" panose="020B0503020204020204" pitchFamily="34" charset="-122"/>
              <a:ea typeface="微软雅黑" panose="020B0503020204020204" pitchFamily="34" charset="-122"/>
            </a:rPr>
            <a:t>全连接层</a:t>
          </a:r>
        </a:p>
      </dgm:t>
    </dgm:pt>
    <dgm:pt modelId="{6849A6DA-A74E-4C3A-AE08-011F3E8AAE9F}" cxnId="{8CFF0A59-557F-4BCA-ABDD-B79317AC2C58}"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378B735-C5B5-44C6-82DF-19BE3AAB532F}" cxnId="{8CFF0A59-557F-4BCA-ABDD-B79317AC2C58}"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2FA385-E36D-48A6-BE0D-D90D1C26CCEB}">
      <dgm:prSet/>
      <dgm:spPr/>
      <dgm:t>
        <a:bodyPr/>
        <a:lstStyle/>
        <a:p>
          <a:r>
            <a:rPr lang="zh-CN" altLang="en-US" sz="1800" dirty="0">
              <a:solidFill>
                <a:schemeClr val="bg1">
                  <a:lumMod val="75000"/>
                </a:schemeClr>
              </a:solidFill>
              <a:latin typeface="微软雅黑" panose="020B0503020204020204" pitchFamily="34" charset="-122"/>
              <a:ea typeface="微软雅黑" panose="020B0503020204020204" pitchFamily="34" charset="-122"/>
            </a:rPr>
            <a:t>提取特征</a:t>
          </a:r>
        </a:p>
      </dgm:t>
    </dgm:pt>
    <dgm:pt modelId="{8FC798EC-C989-4738-BC44-8C4F3CAC56C7}" cxnId="{25E03B86-2E1F-4FEB-8E70-D745B662C8A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41F1DB9-AA7E-4E2C-9183-C3F45AC4AB2D}" cxnId="{25E03B86-2E1F-4FEB-8E70-D745B662C8A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FC468EA-7988-469F-8FC1-925844686C05}">
      <dgm:prSet/>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降维、防止过拟合</a:t>
          </a:r>
        </a:p>
      </dgm:t>
    </dgm:pt>
    <dgm:pt modelId="{EF89F028-D7F1-498F-BACA-86F70BFE6239}" cxnId="{805C23A2-0C68-410C-9C04-E11494A2B43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F3ABA479-D2E1-4ABA-9E9C-B4AF1BBB9725}" cxnId="{805C23A2-0C68-410C-9C04-E11494A2B43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741A48-B669-47E4-BA8A-B8F002941B1A}">
      <dgm:prSet custT="1"/>
      <dgm:spPr>
        <a:solidFill>
          <a:schemeClr val="accent2">
            <a:lumMod val="60000"/>
            <a:lumOff val="40000"/>
          </a:schemeClr>
        </a:solidFill>
      </dgm:spPr>
      <dgm:t>
        <a:bodyPr/>
        <a:lstStyle/>
        <a:p>
          <a:r>
            <a:rPr lang="zh-CN" altLang="en-US" sz="1800" dirty="0">
              <a:solidFill>
                <a:schemeClr val="bg1">
                  <a:lumMod val="75000"/>
                </a:schemeClr>
              </a:solidFill>
              <a:latin typeface="微软雅黑" panose="020B0503020204020204" pitchFamily="34" charset="-122"/>
              <a:ea typeface="微软雅黑" panose="020B0503020204020204" pitchFamily="34" charset="-122"/>
            </a:rPr>
            <a:t>输出结果</a:t>
          </a:r>
        </a:p>
      </dgm:t>
    </dgm:pt>
    <dgm:pt modelId="{FF6001C9-8021-4620-A206-C381CB811915}" cxnId="{4AD24A3C-90E4-450D-8751-6CA9CCD0F9EC}"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F5D085C-D681-4CC4-9094-C122C5B910C0}" cxnId="{4AD24A3C-90E4-450D-8751-6CA9CCD0F9EC}"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3D6F225-4676-48E2-93A5-27EB43D8BE00}" type="pres">
      <dgm:prSet presAssocID="{86E78173-6C72-47B2-BCF6-EF0DAA8FEA6E}" presName="Name0" presStyleCnt="0">
        <dgm:presLayoutVars>
          <dgm:dir/>
          <dgm:resizeHandles val="exact"/>
        </dgm:presLayoutVars>
      </dgm:prSet>
      <dgm:spPr/>
    </dgm:pt>
    <dgm:pt modelId="{B3C7AE2B-A55C-47AA-9C09-4B218949E57C}" type="pres">
      <dgm:prSet presAssocID="{26C7882E-F6A8-49AE-8EF8-AC6C38CC1E56}" presName="node" presStyleLbl="node1" presStyleIdx="0" presStyleCnt="3">
        <dgm:presLayoutVars>
          <dgm:bulletEnabled val="1"/>
        </dgm:presLayoutVars>
      </dgm:prSet>
      <dgm:spPr/>
    </dgm:pt>
    <dgm:pt modelId="{6083FECA-90E3-4300-8CE8-1395902892EA}" type="pres">
      <dgm:prSet presAssocID="{229BA1CB-CF54-493F-B8A6-C7D71CB36A35}" presName="sibTrans" presStyleCnt="0"/>
      <dgm:spPr/>
    </dgm:pt>
    <dgm:pt modelId="{EEAB2008-AFE0-4FC6-9A47-4EB2B74CA890}" type="pres">
      <dgm:prSet presAssocID="{3632C341-AF58-4FBE-BDBC-77FB15A59EB3}" presName="node" presStyleLbl="node1" presStyleIdx="1" presStyleCnt="3">
        <dgm:presLayoutVars>
          <dgm:bulletEnabled val="1"/>
        </dgm:presLayoutVars>
      </dgm:prSet>
      <dgm:spPr/>
    </dgm:pt>
    <dgm:pt modelId="{671A2952-A44E-4A5B-BC11-6E432129B265}" type="pres">
      <dgm:prSet presAssocID="{74CEC606-3A88-45F6-8E9B-1A0A1E0669B3}" presName="sibTrans" presStyleCnt="0"/>
      <dgm:spPr/>
    </dgm:pt>
    <dgm:pt modelId="{7FC50C48-67BA-4F45-941C-7CA1DF34139E}" type="pres">
      <dgm:prSet presAssocID="{04FD6322-B380-4C3B-9CEF-B08636B40243}" presName="node" presStyleLbl="node1" presStyleIdx="2" presStyleCnt="3">
        <dgm:presLayoutVars>
          <dgm:bulletEnabled val="1"/>
        </dgm:presLayoutVars>
      </dgm:prSet>
      <dgm:spPr/>
    </dgm:pt>
  </dgm:ptLst>
  <dgm:cxnLst>
    <dgm:cxn modelId="{67317309-5E9F-4057-A7F1-68C1A4D27881}" type="presOf" srcId="{26C7882E-F6A8-49AE-8EF8-AC6C38CC1E56}" destId="{B3C7AE2B-A55C-47AA-9C09-4B218949E57C}" srcOrd="0" destOrd="0" presId="urn:microsoft.com/office/officeart/2005/8/layout/hList6"/>
    <dgm:cxn modelId="{F7BE8B1D-5B26-46A5-823E-8CD30F0E79CB}" srcId="{86E78173-6C72-47B2-BCF6-EF0DAA8FEA6E}" destId="{26C7882E-F6A8-49AE-8EF8-AC6C38CC1E56}" srcOrd="0" destOrd="0" parTransId="{DEBEA5ED-A8B0-434E-B741-44299E649FFB}" sibTransId="{229BA1CB-CF54-493F-B8A6-C7D71CB36A35}"/>
    <dgm:cxn modelId="{73D76E27-D62F-44E3-998E-F530740DC136}" type="presOf" srcId="{BFC468EA-7988-469F-8FC1-925844686C05}" destId="{EEAB2008-AFE0-4FC6-9A47-4EB2B74CA890}" srcOrd="0" destOrd="1" presId="urn:microsoft.com/office/officeart/2005/8/layout/hList6"/>
    <dgm:cxn modelId="{4AD24A3C-90E4-450D-8751-6CA9CCD0F9EC}" srcId="{04FD6322-B380-4C3B-9CEF-B08636B40243}" destId="{91741A48-B669-47E4-BA8A-B8F002941B1A}" srcOrd="0" destOrd="0" parTransId="{FF6001C9-8021-4620-A206-C381CB811915}" sibTransId="{EF5D085C-D681-4CC4-9094-C122C5B910C0}"/>
    <dgm:cxn modelId="{6946FF47-A699-4954-B6D7-21EB6EFF7C05}" type="presOf" srcId="{91741A48-B669-47E4-BA8A-B8F002941B1A}" destId="{7FC50C48-67BA-4F45-941C-7CA1DF34139E}" srcOrd="0" destOrd="1" presId="urn:microsoft.com/office/officeart/2005/8/layout/hList6"/>
    <dgm:cxn modelId="{6FE2BD6C-A549-4859-8FCF-F84757803516}" type="presOf" srcId="{912FA385-E36D-48A6-BE0D-D90D1C26CCEB}" destId="{B3C7AE2B-A55C-47AA-9C09-4B218949E57C}" srcOrd="0" destOrd="1" presId="urn:microsoft.com/office/officeart/2005/8/layout/hList6"/>
    <dgm:cxn modelId="{8CFF0A59-557F-4BCA-ABDD-B79317AC2C58}" srcId="{86E78173-6C72-47B2-BCF6-EF0DAA8FEA6E}" destId="{04FD6322-B380-4C3B-9CEF-B08636B40243}" srcOrd="2" destOrd="0" parTransId="{6849A6DA-A74E-4C3A-AE08-011F3E8AAE9F}" sibTransId="{9378B735-C5B5-44C6-82DF-19BE3AAB532F}"/>
    <dgm:cxn modelId="{6FB1A959-7743-4EE2-8505-D5FCEF444FB0}" type="presOf" srcId="{86E78173-6C72-47B2-BCF6-EF0DAA8FEA6E}" destId="{83D6F225-4676-48E2-93A5-27EB43D8BE00}" srcOrd="0" destOrd="0" presId="urn:microsoft.com/office/officeart/2005/8/layout/hList6"/>
    <dgm:cxn modelId="{25E03B86-2E1F-4FEB-8E70-D745B662C8AA}" srcId="{26C7882E-F6A8-49AE-8EF8-AC6C38CC1E56}" destId="{912FA385-E36D-48A6-BE0D-D90D1C26CCEB}" srcOrd="0" destOrd="0" parTransId="{8FC798EC-C989-4738-BC44-8C4F3CAC56C7}" sibTransId="{841F1DB9-AA7E-4E2C-9183-C3F45AC4AB2D}"/>
    <dgm:cxn modelId="{805C23A2-0C68-410C-9C04-E11494A2B43A}" srcId="{3632C341-AF58-4FBE-BDBC-77FB15A59EB3}" destId="{BFC468EA-7988-469F-8FC1-925844686C05}" srcOrd="0" destOrd="0" parTransId="{EF89F028-D7F1-498F-BACA-86F70BFE6239}" sibTransId="{F3ABA479-D2E1-4ABA-9E9C-B4AF1BBB9725}"/>
    <dgm:cxn modelId="{B9EEE6BF-AA4F-46D5-B092-96D8748AD897}" type="presOf" srcId="{3632C341-AF58-4FBE-BDBC-77FB15A59EB3}" destId="{EEAB2008-AFE0-4FC6-9A47-4EB2B74CA890}" srcOrd="0" destOrd="0" presId="urn:microsoft.com/office/officeart/2005/8/layout/hList6"/>
    <dgm:cxn modelId="{2B2346D3-3010-4C2B-AFD9-1197C2C3DE80}" type="presOf" srcId="{04FD6322-B380-4C3B-9CEF-B08636B40243}" destId="{7FC50C48-67BA-4F45-941C-7CA1DF34139E}" srcOrd="0" destOrd="0" presId="urn:microsoft.com/office/officeart/2005/8/layout/hList6"/>
    <dgm:cxn modelId="{F7015CF0-5E9A-4CFC-A4EE-FE3532A7DFB9}" srcId="{86E78173-6C72-47B2-BCF6-EF0DAA8FEA6E}" destId="{3632C341-AF58-4FBE-BDBC-77FB15A59EB3}" srcOrd="1" destOrd="0" parTransId="{76D27288-7ECB-49EB-93B0-832AD20450A7}" sibTransId="{74CEC606-3A88-45F6-8E9B-1A0A1E0669B3}"/>
    <dgm:cxn modelId="{B09310AA-031B-4999-9F1B-AEF1E363D89A}" type="presParOf" srcId="{83D6F225-4676-48E2-93A5-27EB43D8BE00}" destId="{B3C7AE2B-A55C-47AA-9C09-4B218949E57C}" srcOrd="0" destOrd="0" presId="urn:microsoft.com/office/officeart/2005/8/layout/hList6"/>
    <dgm:cxn modelId="{495C564E-A4FF-456A-A101-B6D62BD42C9D}" type="presParOf" srcId="{83D6F225-4676-48E2-93A5-27EB43D8BE00}" destId="{6083FECA-90E3-4300-8CE8-1395902892EA}" srcOrd="1" destOrd="0" presId="urn:microsoft.com/office/officeart/2005/8/layout/hList6"/>
    <dgm:cxn modelId="{43319926-4B21-41D5-B805-21CF57CD0226}" type="presParOf" srcId="{83D6F225-4676-48E2-93A5-27EB43D8BE00}" destId="{EEAB2008-AFE0-4FC6-9A47-4EB2B74CA890}" srcOrd="2" destOrd="0" presId="urn:microsoft.com/office/officeart/2005/8/layout/hList6"/>
    <dgm:cxn modelId="{5F60483F-D40C-4B3C-AFF3-2521DC6D4919}" type="presParOf" srcId="{83D6F225-4676-48E2-93A5-27EB43D8BE00}" destId="{671A2952-A44E-4A5B-BC11-6E432129B265}" srcOrd="3" destOrd="0" presId="urn:microsoft.com/office/officeart/2005/8/layout/hList6"/>
    <dgm:cxn modelId="{B553B88F-4D80-4145-9630-4EA0C8455367}" type="presParOf" srcId="{83D6F225-4676-48E2-93A5-27EB43D8BE00}" destId="{7FC50C48-67BA-4F45-941C-7CA1DF34139E}" srcOrd="4"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E78173-6C72-47B2-BCF6-EF0DAA8FEA6E}" type="doc">
      <dgm:prSet loTypeId="urn:microsoft.com/office/officeart/2005/8/layout/hList6" loCatId="list" qsTypeId="urn:microsoft.com/office/officeart/2005/8/quickstyle/simple1" qsCatId="simple" csTypeId="urn:microsoft.com/office/officeart/2005/8/colors/colorful5" csCatId="colorful" phldr="1"/>
      <dgm:spPr/>
    </dgm:pt>
    <dgm:pt modelId="{26C7882E-F6A8-49AE-8EF8-AC6C38CC1E56}">
      <dgm:prSet phldrT="[文本]" custT="1"/>
      <dgm:spPr/>
      <dgm:t>
        <a:bodyPr/>
        <a:lstStyle/>
        <a:p>
          <a:r>
            <a:rPr lang="zh-CN" altLang="en-US" sz="2800" b="1" dirty="0">
              <a:solidFill>
                <a:schemeClr val="bg1">
                  <a:lumMod val="75000"/>
                </a:schemeClr>
              </a:solidFill>
              <a:latin typeface="微软雅黑" panose="020B0503020204020204" pitchFamily="34" charset="-122"/>
              <a:ea typeface="微软雅黑" panose="020B0503020204020204" pitchFamily="34" charset="-122"/>
            </a:rPr>
            <a:t>卷积层</a:t>
          </a:r>
        </a:p>
      </dgm:t>
    </dgm:pt>
    <dgm:pt modelId="{DEBEA5ED-A8B0-434E-B741-44299E649FFB}" cxnId="{F7BE8B1D-5B26-46A5-823E-8CD30F0E79CB}"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9BA1CB-CF54-493F-B8A6-C7D71CB36A35}" cxnId="{F7BE8B1D-5B26-46A5-823E-8CD30F0E79CB}"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632C341-AF58-4FBE-BDBC-77FB15A59EB3}">
      <dgm:prSet phldrT="[文本]" custT="1"/>
      <dgm:spPr/>
      <dgm:t>
        <a:bodyPr/>
        <a:lstStyle/>
        <a:p>
          <a:r>
            <a:rPr lang="zh-CN" altLang="en-US" sz="2800" b="1" dirty="0">
              <a:solidFill>
                <a:schemeClr val="bg1">
                  <a:lumMod val="75000"/>
                </a:schemeClr>
              </a:solidFill>
              <a:latin typeface="微软雅黑" panose="020B0503020204020204" pitchFamily="34" charset="-122"/>
              <a:ea typeface="微软雅黑" panose="020B0503020204020204" pitchFamily="34" charset="-122"/>
            </a:rPr>
            <a:t>池化层</a:t>
          </a:r>
        </a:p>
      </dgm:t>
    </dgm:pt>
    <dgm:pt modelId="{76D27288-7ECB-49EB-93B0-832AD20450A7}" cxnId="{F7015CF0-5E9A-4CFC-A4EE-FE3532A7DFB9}"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CEC606-3A88-45F6-8E9B-1A0A1E0669B3}" cxnId="{F7015CF0-5E9A-4CFC-A4EE-FE3532A7DFB9}"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4FD6322-B380-4C3B-9CEF-B08636B40243}">
      <dgm:prSet phldrT="[文本]" custT="1"/>
      <dgm:spPr>
        <a:solidFill>
          <a:schemeClr val="accent2">
            <a:lumMod val="60000"/>
            <a:lumOff val="40000"/>
          </a:schemeClr>
        </a:solidFill>
      </dgm:spPr>
      <dgm:t>
        <a:bodyPr/>
        <a:lstStyle/>
        <a:p>
          <a:r>
            <a:rPr lang="zh-CN" altLang="en-US" sz="2800" b="1" dirty="0">
              <a:solidFill>
                <a:schemeClr val="tx1"/>
              </a:solidFill>
              <a:latin typeface="微软雅黑" panose="020B0503020204020204" pitchFamily="34" charset="-122"/>
              <a:ea typeface="微软雅黑" panose="020B0503020204020204" pitchFamily="34" charset="-122"/>
            </a:rPr>
            <a:t>全连接层</a:t>
          </a:r>
        </a:p>
      </dgm:t>
    </dgm:pt>
    <dgm:pt modelId="{6849A6DA-A74E-4C3A-AE08-011F3E8AAE9F}" cxnId="{8CFF0A59-557F-4BCA-ABDD-B79317AC2C58}"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378B735-C5B5-44C6-82DF-19BE3AAB532F}" cxnId="{8CFF0A59-557F-4BCA-ABDD-B79317AC2C58}"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2FA385-E36D-48A6-BE0D-D90D1C26CCEB}">
      <dgm:prSet/>
      <dgm:spPr/>
      <dgm:t>
        <a:bodyPr/>
        <a:lstStyle/>
        <a:p>
          <a:r>
            <a:rPr lang="zh-CN" altLang="en-US" sz="1800" dirty="0">
              <a:solidFill>
                <a:schemeClr val="bg1">
                  <a:lumMod val="75000"/>
                </a:schemeClr>
              </a:solidFill>
              <a:latin typeface="微软雅黑" panose="020B0503020204020204" pitchFamily="34" charset="-122"/>
              <a:ea typeface="微软雅黑" panose="020B0503020204020204" pitchFamily="34" charset="-122"/>
            </a:rPr>
            <a:t>提取特征</a:t>
          </a:r>
        </a:p>
      </dgm:t>
    </dgm:pt>
    <dgm:pt modelId="{8FC798EC-C989-4738-BC44-8C4F3CAC56C7}" cxnId="{25E03B86-2E1F-4FEB-8E70-D745B662C8A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41F1DB9-AA7E-4E2C-9183-C3F45AC4AB2D}" cxnId="{25E03B86-2E1F-4FEB-8E70-D745B662C8A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FC468EA-7988-469F-8FC1-925844686C05}">
      <dgm:prSet/>
      <dgm:spPr/>
      <dgm:t>
        <a:bodyPr/>
        <a:lstStyle/>
        <a:p>
          <a:r>
            <a:rPr lang="zh-CN" altLang="en-US" sz="1800" dirty="0">
              <a:solidFill>
                <a:schemeClr val="bg1">
                  <a:lumMod val="75000"/>
                </a:schemeClr>
              </a:solidFill>
              <a:latin typeface="微软雅黑" panose="020B0503020204020204" pitchFamily="34" charset="-122"/>
              <a:ea typeface="微软雅黑" panose="020B0503020204020204" pitchFamily="34" charset="-122"/>
            </a:rPr>
            <a:t>降维、防止过拟合</a:t>
          </a:r>
        </a:p>
      </dgm:t>
    </dgm:pt>
    <dgm:pt modelId="{EF89F028-D7F1-498F-BACA-86F70BFE6239}" cxnId="{805C23A2-0C68-410C-9C04-E11494A2B43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F3ABA479-D2E1-4ABA-9E9C-B4AF1BBB9725}" cxnId="{805C23A2-0C68-410C-9C04-E11494A2B43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1741A48-B669-47E4-BA8A-B8F002941B1A}">
      <dgm:prSet custT="1"/>
      <dgm:spPr>
        <a:solidFill>
          <a:schemeClr val="accent2">
            <a:lumMod val="60000"/>
            <a:lumOff val="40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输出结果</a:t>
          </a:r>
        </a:p>
      </dgm:t>
    </dgm:pt>
    <dgm:pt modelId="{FF6001C9-8021-4620-A206-C381CB811915}" cxnId="{4AD24A3C-90E4-450D-8751-6CA9CCD0F9EC}"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F5D085C-D681-4CC4-9094-C122C5B910C0}" cxnId="{4AD24A3C-90E4-450D-8751-6CA9CCD0F9EC}"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3D6F225-4676-48E2-93A5-27EB43D8BE00}" type="pres">
      <dgm:prSet presAssocID="{86E78173-6C72-47B2-BCF6-EF0DAA8FEA6E}" presName="Name0" presStyleCnt="0">
        <dgm:presLayoutVars>
          <dgm:dir/>
          <dgm:resizeHandles val="exact"/>
        </dgm:presLayoutVars>
      </dgm:prSet>
      <dgm:spPr/>
    </dgm:pt>
    <dgm:pt modelId="{B3C7AE2B-A55C-47AA-9C09-4B218949E57C}" type="pres">
      <dgm:prSet presAssocID="{26C7882E-F6A8-49AE-8EF8-AC6C38CC1E56}" presName="node" presStyleLbl="node1" presStyleIdx="0" presStyleCnt="3">
        <dgm:presLayoutVars>
          <dgm:bulletEnabled val="1"/>
        </dgm:presLayoutVars>
      </dgm:prSet>
      <dgm:spPr/>
    </dgm:pt>
    <dgm:pt modelId="{6083FECA-90E3-4300-8CE8-1395902892EA}" type="pres">
      <dgm:prSet presAssocID="{229BA1CB-CF54-493F-B8A6-C7D71CB36A35}" presName="sibTrans" presStyleCnt="0"/>
      <dgm:spPr/>
    </dgm:pt>
    <dgm:pt modelId="{EEAB2008-AFE0-4FC6-9A47-4EB2B74CA890}" type="pres">
      <dgm:prSet presAssocID="{3632C341-AF58-4FBE-BDBC-77FB15A59EB3}" presName="node" presStyleLbl="node1" presStyleIdx="1" presStyleCnt="3">
        <dgm:presLayoutVars>
          <dgm:bulletEnabled val="1"/>
        </dgm:presLayoutVars>
      </dgm:prSet>
      <dgm:spPr/>
    </dgm:pt>
    <dgm:pt modelId="{671A2952-A44E-4A5B-BC11-6E432129B265}" type="pres">
      <dgm:prSet presAssocID="{74CEC606-3A88-45F6-8E9B-1A0A1E0669B3}" presName="sibTrans" presStyleCnt="0"/>
      <dgm:spPr/>
    </dgm:pt>
    <dgm:pt modelId="{7FC50C48-67BA-4F45-941C-7CA1DF34139E}" type="pres">
      <dgm:prSet presAssocID="{04FD6322-B380-4C3B-9CEF-B08636B40243}" presName="node" presStyleLbl="node1" presStyleIdx="2" presStyleCnt="3">
        <dgm:presLayoutVars>
          <dgm:bulletEnabled val="1"/>
        </dgm:presLayoutVars>
      </dgm:prSet>
      <dgm:spPr/>
    </dgm:pt>
  </dgm:ptLst>
  <dgm:cxnLst>
    <dgm:cxn modelId="{67317309-5E9F-4057-A7F1-68C1A4D27881}" type="presOf" srcId="{26C7882E-F6A8-49AE-8EF8-AC6C38CC1E56}" destId="{B3C7AE2B-A55C-47AA-9C09-4B218949E57C}" srcOrd="0" destOrd="0" presId="urn:microsoft.com/office/officeart/2005/8/layout/hList6"/>
    <dgm:cxn modelId="{F7BE8B1D-5B26-46A5-823E-8CD30F0E79CB}" srcId="{86E78173-6C72-47B2-BCF6-EF0DAA8FEA6E}" destId="{26C7882E-F6A8-49AE-8EF8-AC6C38CC1E56}" srcOrd="0" destOrd="0" parTransId="{DEBEA5ED-A8B0-434E-B741-44299E649FFB}" sibTransId="{229BA1CB-CF54-493F-B8A6-C7D71CB36A35}"/>
    <dgm:cxn modelId="{73D76E27-D62F-44E3-998E-F530740DC136}" type="presOf" srcId="{BFC468EA-7988-469F-8FC1-925844686C05}" destId="{EEAB2008-AFE0-4FC6-9A47-4EB2B74CA890}" srcOrd="0" destOrd="1" presId="urn:microsoft.com/office/officeart/2005/8/layout/hList6"/>
    <dgm:cxn modelId="{4AD24A3C-90E4-450D-8751-6CA9CCD0F9EC}" srcId="{04FD6322-B380-4C3B-9CEF-B08636B40243}" destId="{91741A48-B669-47E4-BA8A-B8F002941B1A}" srcOrd="0" destOrd="0" parTransId="{FF6001C9-8021-4620-A206-C381CB811915}" sibTransId="{EF5D085C-D681-4CC4-9094-C122C5B910C0}"/>
    <dgm:cxn modelId="{6946FF47-A699-4954-B6D7-21EB6EFF7C05}" type="presOf" srcId="{91741A48-B669-47E4-BA8A-B8F002941B1A}" destId="{7FC50C48-67BA-4F45-941C-7CA1DF34139E}" srcOrd="0" destOrd="1" presId="urn:microsoft.com/office/officeart/2005/8/layout/hList6"/>
    <dgm:cxn modelId="{6FE2BD6C-A549-4859-8FCF-F84757803516}" type="presOf" srcId="{912FA385-E36D-48A6-BE0D-D90D1C26CCEB}" destId="{B3C7AE2B-A55C-47AA-9C09-4B218949E57C}" srcOrd="0" destOrd="1" presId="urn:microsoft.com/office/officeart/2005/8/layout/hList6"/>
    <dgm:cxn modelId="{8CFF0A59-557F-4BCA-ABDD-B79317AC2C58}" srcId="{86E78173-6C72-47B2-BCF6-EF0DAA8FEA6E}" destId="{04FD6322-B380-4C3B-9CEF-B08636B40243}" srcOrd="2" destOrd="0" parTransId="{6849A6DA-A74E-4C3A-AE08-011F3E8AAE9F}" sibTransId="{9378B735-C5B5-44C6-82DF-19BE3AAB532F}"/>
    <dgm:cxn modelId="{6FB1A959-7743-4EE2-8505-D5FCEF444FB0}" type="presOf" srcId="{86E78173-6C72-47B2-BCF6-EF0DAA8FEA6E}" destId="{83D6F225-4676-48E2-93A5-27EB43D8BE00}" srcOrd="0" destOrd="0" presId="urn:microsoft.com/office/officeart/2005/8/layout/hList6"/>
    <dgm:cxn modelId="{25E03B86-2E1F-4FEB-8E70-D745B662C8AA}" srcId="{26C7882E-F6A8-49AE-8EF8-AC6C38CC1E56}" destId="{912FA385-E36D-48A6-BE0D-D90D1C26CCEB}" srcOrd="0" destOrd="0" parTransId="{8FC798EC-C989-4738-BC44-8C4F3CAC56C7}" sibTransId="{841F1DB9-AA7E-4E2C-9183-C3F45AC4AB2D}"/>
    <dgm:cxn modelId="{805C23A2-0C68-410C-9C04-E11494A2B43A}" srcId="{3632C341-AF58-4FBE-BDBC-77FB15A59EB3}" destId="{BFC468EA-7988-469F-8FC1-925844686C05}" srcOrd="0" destOrd="0" parTransId="{EF89F028-D7F1-498F-BACA-86F70BFE6239}" sibTransId="{F3ABA479-D2E1-4ABA-9E9C-B4AF1BBB9725}"/>
    <dgm:cxn modelId="{B9EEE6BF-AA4F-46D5-B092-96D8748AD897}" type="presOf" srcId="{3632C341-AF58-4FBE-BDBC-77FB15A59EB3}" destId="{EEAB2008-AFE0-4FC6-9A47-4EB2B74CA890}" srcOrd="0" destOrd="0" presId="urn:microsoft.com/office/officeart/2005/8/layout/hList6"/>
    <dgm:cxn modelId="{2B2346D3-3010-4C2B-AFD9-1197C2C3DE80}" type="presOf" srcId="{04FD6322-B380-4C3B-9CEF-B08636B40243}" destId="{7FC50C48-67BA-4F45-941C-7CA1DF34139E}" srcOrd="0" destOrd="0" presId="urn:microsoft.com/office/officeart/2005/8/layout/hList6"/>
    <dgm:cxn modelId="{F7015CF0-5E9A-4CFC-A4EE-FE3532A7DFB9}" srcId="{86E78173-6C72-47B2-BCF6-EF0DAA8FEA6E}" destId="{3632C341-AF58-4FBE-BDBC-77FB15A59EB3}" srcOrd="1" destOrd="0" parTransId="{76D27288-7ECB-49EB-93B0-832AD20450A7}" sibTransId="{74CEC606-3A88-45F6-8E9B-1A0A1E0669B3}"/>
    <dgm:cxn modelId="{B09310AA-031B-4999-9F1B-AEF1E363D89A}" type="presParOf" srcId="{83D6F225-4676-48E2-93A5-27EB43D8BE00}" destId="{B3C7AE2B-A55C-47AA-9C09-4B218949E57C}" srcOrd="0" destOrd="0" presId="urn:microsoft.com/office/officeart/2005/8/layout/hList6"/>
    <dgm:cxn modelId="{495C564E-A4FF-456A-A101-B6D62BD42C9D}" type="presParOf" srcId="{83D6F225-4676-48E2-93A5-27EB43D8BE00}" destId="{6083FECA-90E3-4300-8CE8-1395902892EA}" srcOrd="1" destOrd="0" presId="urn:microsoft.com/office/officeart/2005/8/layout/hList6"/>
    <dgm:cxn modelId="{43319926-4B21-41D5-B805-21CF57CD0226}" type="presParOf" srcId="{83D6F225-4676-48E2-93A5-27EB43D8BE00}" destId="{EEAB2008-AFE0-4FC6-9A47-4EB2B74CA890}" srcOrd="2" destOrd="0" presId="urn:microsoft.com/office/officeart/2005/8/layout/hList6"/>
    <dgm:cxn modelId="{5F60483F-D40C-4B3C-AFF3-2521DC6D4919}" type="presParOf" srcId="{83D6F225-4676-48E2-93A5-27EB43D8BE00}" destId="{671A2952-A44E-4A5B-BC11-6E432129B265}" srcOrd="3" destOrd="0" presId="urn:microsoft.com/office/officeart/2005/8/layout/hList6"/>
    <dgm:cxn modelId="{B553B88F-4D80-4145-9630-4EA0C8455367}" type="presParOf" srcId="{83D6F225-4676-48E2-93A5-27EB43D8BE00}" destId="{7FC50C48-67BA-4F45-941C-7CA1DF34139E}" srcOrd="4"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7AE2B-A55C-47AA-9C09-4B218949E57C}">
      <dsp:nvSpPr>
        <dsp:cNvPr id="0" name=""/>
        <dsp:cNvSpPr/>
      </dsp:nvSpPr>
      <dsp:spPr>
        <a:xfrm rot="16200000">
          <a:off x="353713" y="-352721"/>
          <a:ext cx="1874244" cy="2579687"/>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rPr>
            <a:t>卷积层</a:t>
          </a:r>
        </a:p>
        <a:p>
          <a:pPr marL="171450" lvl="1" indent="-171450" algn="l" defTabSz="800100">
            <a:lnSpc>
              <a:spcPct val="90000"/>
            </a:lnSpc>
            <a:spcBef>
              <a:spcPct val="0"/>
            </a:spcBef>
            <a:spcAft>
              <a:spcPct val="15000"/>
            </a:spcAft>
            <a:buChar char="•"/>
          </a:pPr>
          <a:r>
            <a:rPr lang="zh-CN" altLang="en-US" sz="1800" kern="1200" dirty="0">
              <a:solidFill>
                <a:schemeClr val="tx1"/>
              </a:solidFill>
              <a:latin typeface="微软雅黑" panose="020B0503020204020204" pitchFamily="34" charset="-122"/>
              <a:ea typeface="微软雅黑" panose="020B0503020204020204" pitchFamily="34" charset="-122"/>
            </a:rPr>
            <a:t>提取特征</a:t>
          </a:r>
        </a:p>
      </dsp:txBody>
      <dsp:txXfrm rot="5400000">
        <a:off x="992" y="374849"/>
        <a:ext cx="2579687" cy="1124546"/>
      </dsp:txXfrm>
    </dsp:sp>
    <dsp:sp modelId="{EEAB2008-AFE0-4FC6-9A47-4EB2B74CA890}">
      <dsp:nvSpPr>
        <dsp:cNvPr id="0" name=""/>
        <dsp:cNvSpPr/>
      </dsp:nvSpPr>
      <dsp:spPr>
        <a:xfrm rot="16200000">
          <a:off x="3126878" y="-352721"/>
          <a:ext cx="1874244" cy="2579687"/>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rPr>
            <a:t>池化层</a:t>
          </a:r>
        </a:p>
        <a:p>
          <a:pPr marL="171450" lvl="1" indent="-171450" algn="l" defTabSz="800100">
            <a:lnSpc>
              <a:spcPct val="90000"/>
            </a:lnSpc>
            <a:spcBef>
              <a:spcPct val="0"/>
            </a:spcBef>
            <a:spcAft>
              <a:spcPct val="15000"/>
            </a:spcAft>
            <a:buChar char="•"/>
          </a:pPr>
          <a:r>
            <a:rPr lang="zh-CN" altLang="en-US" sz="1800" kern="1200" dirty="0">
              <a:solidFill>
                <a:schemeClr val="tx1"/>
              </a:solidFill>
              <a:latin typeface="微软雅黑" panose="020B0503020204020204" pitchFamily="34" charset="-122"/>
              <a:ea typeface="微软雅黑" panose="020B0503020204020204" pitchFamily="34" charset="-122"/>
            </a:rPr>
            <a:t>降维、防止过拟合</a:t>
          </a:r>
        </a:p>
      </dsp:txBody>
      <dsp:txXfrm rot="5400000">
        <a:off x="2774157" y="374849"/>
        <a:ext cx="2579687" cy="1124546"/>
      </dsp:txXfrm>
    </dsp:sp>
    <dsp:sp modelId="{7FC50C48-67BA-4F45-941C-7CA1DF34139E}">
      <dsp:nvSpPr>
        <dsp:cNvPr id="0" name=""/>
        <dsp:cNvSpPr/>
      </dsp:nvSpPr>
      <dsp:spPr>
        <a:xfrm rot="16200000">
          <a:off x="5900042" y="-352721"/>
          <a:ext cx="1874244" cy="2579687"/>
        </a:xfrm>
        <a:prstGeom prst="flowChartManualOperati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rPr>
            <a:t>全连接层</a:t>
          </a:r>
        </a:p>
        <a:p>
          <a:pPr marL="171450" lvl="1" indent="-171450" algn="l" defTabSz="800100">
            <a:lnSpc>
              <a:spcPct val="90000"/>
            </a:lnSpc>
            <a:spcBef>
              <a:spcPct val="0"/>
            </a:spcBef>
            <a:spcAft>
              <a:spcPct val="15000"/>
            </a:spcAft>
            <a:buChar char="•"/>
          </a:pPr>
          <a:r>
            <a:rPr lang="zh-CN" altLang="en-US" sz="1800" kern="1200" dirty="0">
              <a:solidFill>
                <a:schemeClr val="tx1"/>
              </a:solidFill>
              <a:latin typeface="微软雅黑" panose="020B0503020204020204" pitchFamily="34" charset="-122"/>
              <a:ea typeface="微软雅黑" panose="020B0503020204020204" pitchFamily="34" charset="-122"/>
            </a:rPr>
            <a:t>输出结果</a:t>
          </a:r>
        </a:p>
      </dsp:txBody>
      <dsp:txXfrm rot="5400000">
        <a:off x="5547321" y="374849"/>
        <a:ext cx="2579687" cy="1124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7AE2B-A55C-47AA-9C09-4B218949E57C}">
      <dsp:nvSpPr>
        <dsp:cNvPr id="0" name=""/>
        <dsp:cNvSpPr/>
      </dsp:nvSpPr>
      <dsp:spPr>
        <a:xfrm rot="16200000">
          <a:off x="353713" y="-352721"/>
          <a:ext cx="1874244" cy="2579687"/>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rPr>
            <a:t>卷积层</a:t>
          </a:r>
        </a:p>
        <a:p>
          <a:pPr marL="171450" lvl="1" indent="-171450" algn="l" defTabSz="800100">
            <a:lnSpc>
              <a:spcPct val="90000"/>
            </a:lnSpc>
            <a:spcBef>
              <a:spcPct val="0"/>
            </a:spcBef>
            <a:spcAft>
              <a:spcPct val="15000"/>
            </a:spcAft>
            <a:buChar char="•"/>
          </a:pPr>
          <a:r>
            <a:rPr lang="zh-CN" altLang="en-US" sz="1800" kern="1200" dirty="0">
              <a:solidFill>
                <a:schemeClr val="tx1"/>
              </a:solidFill>
              <a:latin typeface="微软雅黑" panose="020B0503020204020204" pitchFamily="34" charset="-122"/>
              <a:ea typeface="微软雅黑" panose="020B0503020204020204" pitchFamily="34" charset="-122"/>
            </a:rPr>
            <a:t>提取特征</a:t>
          </a:r>
        </a:p>
      </dsp:txBody>
      <dsp:txXfrm rot="5400000">
        <a:off x="992" y="374849"/>
        <a:ext cx="2579687" cy="1124546"/>
      </dsp:txXfrm>
    </dsp:sp>
    <dsp:sp modelId="{EEAB2008-AFE0-4FC6-9A47-4EB2B74CA890}">
      <dsp:nvSpPr>
        <dsp:cNvPr id="0" name=""/>
        <dsp:cNvSpPr/>
      </dsp:nvSpPr>
      <dsp:spPr>
        <a:xfrm rot="16200000">
          <a:off x="3126878" y="-352721"/>
          <a:ext cx="1874244" cy="2579687"/>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bg1">
                  <a:lumMod val="75000"/>
                </a:schemeClr>
              </a:solidFill>
              <a:latin typeface="微软雅黑" panose="020B0503020204020204" pitchFamily="34" charset="-122"/>
              <a:ea typeface="微软雅黑" panose="020B0503020204020204" pitchFamily="34" charset="-122"/>
            </a:rPr>
            <a:t>池化层</a:t>
          </a:r>
        </a:p>
        <a:p>
          <a:pPr marL="171450" lvl="1" indent="-171450" algn="l" defTabSz="800100">
            <a:lnSpc>
              <a:spcPct val="90000"/>
            </a:lnSpc>
            <a:spcBef>
              <a:spcPct val="0"/>
            </a:spcBef>
            <a:spcAft>
              <a:spcPct val="15000"/>
            </a:spcAft>
            <a:buChar char="•"/>
          </a:pPr>
          <a:r>
            <a:rPr lang="zh-CN" altLang="en-US" sz="1800" kern="1200" dirty="0">
              <a:solidFill>
                <a:schemeClr val="bg1">
                  <a:lumMod val="75000"/>
                </a:schemeClr>
              </a:solidFill>
              <a:latin typeface="微软雅黑" panose="020B0503020204020204" pitchFamily="34" charset="-122"/>
              <a:ea typeface="微软雅黑" panose="020B0503020204020204" pitchFamily="34" charset="-122"/>
            </a:rPr>
            <a:t>降维、防止过拟合</a:t>
          </a:r>
        </a:p>
      </dsp:txBody>
      <dsp:txXfrm rot="5400000">
        <a:off x="2774157" y="374849"/>
        <a:ext cx="2579687" cy="1124546"/>
      </dsp:txXfrm>
    </dsp:sp>
    <dsp:sp modelId="{7FC50C48-67BA-4F45-941C-7CA1DF34139E}">
      <dsp:nvSpPr>
        <dsp:cNvPr id="0" name=""/>
        <dsp:cNvSpPr/>
      </dsp:nvSpPr>
      <dsp:spPr>
        <a:xfrm rot="16200000">
          <a:off x="5900042" y="-352721"/>
          <a:ext cx="1874244" cy="2579687"/>
        </a:xfrm>
        <a:prstGeom prst="flowChartManualOperati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bg1">
                  <a:lumMod val="75000"/>
                </a:schemeClr>
              </a:solidFill>
              <a:latin typeface="微软雅黑" panose="020B0503020204020204" pitchFamily="34" charset="-122"/>
              <a:ea typeface="微软雅黑" panose="020B0503020204020204" pitchFamily="34" charset="-122"/>
            </a:rPr>
            <a:t>全连接层</a:t>
          </a:r>
        </a:p>
        <a:p>
          <a:pPr marL="171450" lvl="1" indent="-171450" algn="l" defTabSz="800100">
            <a:lnSpc>
              <a:spcPct val="90000"/>
            </a:lnSpc>
            <a:spcBef>
              <a:spcPct val="0"/>
            </a:spcBef>
            <a:spcAft>
              <a:spcPct val="15000"/>
            </a:spcAft>
            <a:buChar char="•"/>
          </a:pPr>
          <a:r>
            <a:rPr lang="zh-CN" altLang="en-US" sz="1800" kern="1200" dirty="0">
              <a:solidFill>
                <a:schemeClr val="bg1">
                  <a:lumMod val="75000"/>
                </a:schemeClr>
              </a:solidFill>
              <a:latin typeface="微软雅黑" panose="020B0503020204020204" pitchFamily="34" charset="-122"/>
              <a:ea typeface="微软雅黑" panose="020B0503020204020204" pitchFamily="34" charset="-122"/>
            </a:rPr>
            <a:t>输出结果</a:t>
          </a:r>
        </a:p>
      </dsp:txBody>
      <dsp:txXfrm rot="5400000">
        <a:off x="5547321" y="374849"/>
        <a:ext cx="2579687" cy="1124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7AE2B-A55C-47AA-9C09-4B218949E57C}">
      <dsp:nvSpPr>
        <dsp:cNvPr id="0" name=""/>
        <dsp:cNvSpPr/>
      </dsp:nvSpPr>
      <dsp:spPr>
        <a:xfrm rot="16200000">
          <a:off x="353713" y="-352721"/>
          <a:ext cx="1874244" cy="2579687"/>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bg1">
                  <a:lumMod val="75000"/>
                </a:schemeClr>
              </a:solidFill>
              <a:latin typeface="微软雅黑" panose="020B0503020204020204" pitchFamily="34" charset="-122"/>
              <a:ea typeface="微软雅黑" panose="020B0503020204020204" pitchFamily="34" charset="-122"/>
            </a:rPr>
            <a:t>卷积层</a:t>
          </a:r>
        </a:p>
        <a:p>
          <a:pPr marL="171450" lvl="1" indent="-171450" algn="l" defTabSz="800100">
            <a:lnSpc>
              <a:spcPct val="90000"/>
            </a:lnSpc>
            <a:spcBef>
              <a:spcPct val="0"/>
            </a:spcBef>
            <a:spcAft>
              <a:spcPct val="15000"/>
            </a:spcAft>
            <a:buChar char="•"/>
          </a:pPr>
          <a:r>
            <a:rPr lang="zh-CN" altLang="en-US" sz="1800" kern="1200" dirty="0">
              <a:solidFill>
                <a:schemeClr val="bg1">
                  <a:lumMod val="75000"/>
                </a:schemeClr>
              </a:solidFill>
              <a:latin typeface="微软雅黑" panose="020B0503020204020204" pitchFamily="34" charset="-122"/>
              <a:ea typeface="微软雅黑" panose="020B0503020204020204" pitchFamily="34" charset="-122"/>
            </a:rPr>
            <a:t>提取特征</a:t>
          </a:r>
        </a:p>
      </dsp:txBody>
      <dsp:txXfrm rot="5400000">
        <a:off x="992" y="374849"/>
        <a:ext cx="2579687" cy="1124546"/>
      </dsp:txXfrm>
    </dsp:sp>
    <dsp:sp modelId="{EEAB2008-AFE0-4FC6-9A47-4EB2B74CA890}">
      <dsp:nvSpPr>
        <dsp:cNvPr id="0" name=""/>
        <dsp:cNvSpPr/>
      </dsp:nvSpPr>
      <dsp:spPr>
        <a:xfrm rot="16200000">
          <a:off x="3126878" y="-352721"/>
          <a:ext cx="1874244" cy="2579687"/>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rPr>
            <a:t>池化层</a:t>
          </a:r>
        </a:p>
        <a:p>
          <a:pPr marL="171450" lvl="1" indent="-171450" algn="l" defTabSz="800100">
            <a:lnSpc>
              <a:spcPct val="90000"/>
            </a:lnSpc>
            <a:spcBef>
              <a:spcPct val="0"/>
            </a:spcBef>
            <a:spcAft>
              <a:spcPct val="15000"/>
            </a:spcAft>
            <a:buChar char="•"/>
          </a:pPr>
          <a:r>
            <a:rPr lang="zh-CN" altLang="en-US" sz="1800" kern="1200" dirty="0">
              <a:solidFill>
                <a:schemeClr val="tx1"/>
              </a:solidFill>
              <a:latin typeface="微软雅黑" panose="020B0503020204020204" pitchFamily="34" charset="-122"/>
              <a:ea typeface="微软雅黑" panose="020B0503020204020204" pitchFamily="34" charset="-122"/>
            </a:rPr>
            <a:t>降维、防止过拟合</a:t>
          </a:r>
        </a:p>
      </dsp:txBody>
      <dsp:txXfrm rot="5400000">
        <a:off x="2774157" y="374849"/>
        <a:ext cx="2579687" cy="1124546"/>
      </dsp:txXfrm>
    </dsp:sp>
    <dsp:sp modelId="{7FC50C48-67BA-4F45-941C-7CA1DF34139E}">
      <dsp:nvSpPr>
        <dsp:cNvPr id="0" name=""/>
        <dsp:cNvSpPr/>
      </dsp:nvSpPr>
      <dsp:spPr>
        <a:xfrm rot="16200000">
          <a:off x="5900042" y="-352721"/>
          <a:ext cx="1874244" cy="2579687"/>
        </a:xfrm>
        <a:prstGeom prst="flowChartManualOperati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bg1">
                  <a:lumMod val="75000"/>
                </a:schemeClr>
              </a:solidFill>
              <a:latin typeface="微软雅黑" panose="020B0503020204020204" pitchFamily="34" charset="-122"/>
              <a:ea typeface="微软雅黑" panose="020B0503020204020204" pitchFamily="34" charset="-122"/>
            </a:rPr>
            <a:t>全连接层</a:t>
          </a:r>
        </a:p>
        <a:p>
          <a:pPr marL="171450" lvl="1" indent="-171450" algn="l" defTabSz="800100">
            <a:lnSpc>
              <a:spcPct val="90000"/>
            </a:lnSpc>
            <a:spcBef>
              <a:spcPct val="0"/>
            </a:spcBef>
            <a:spcAft>
              <a:spcPct val="15000"/>
            </a:spcAft>
            <a:buChar char="•"/>
          </a:pPr>
          <a:r>
            <a:rPr lang="zh-CN" altLang="en-US" sz="1800" kern="1200" dirty="0">
              <a:solidFill>
                <a:schemeClr val="bg1">
                  <a:lumMod val="75000"/>
                </a:schemeClr>
              </a:solidFill>
              <a:latin typeface="微软雅黑" panose="020B0503020204020204" pitchFamily="34" charset="-122"/>
              <a:ea typeface="微软雅黑" panose="020B0503020204020204" pitchFamily="34" charset="-122"/>
            </a:rPr>
            <a:t>输出结果</a:t>
          </a:r>
        </a:p>
      </dsp:txBody>
      <dsp:txXfrm rot="5400000">
        <a:off x="5547321" y="374849"/>
        <a:ext cx="2579687" cy="1124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7AE2B-A55C-47AA-9C09-4B218949E57C}">
      <dsp:nvSpPr>
        <dsp:cNvPr id="0" name=""/>
        <dsp:cNvSpPr/>
      </dsp:nvSpPr>
      <dsp:spPr>
        <a:xfrm rot="16200000">
          <a:off x="353713" y="-352721"/>
          <a:ext cx="1874244" cy="2579687"/>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bg1">
                  <a:lumMod val="75000"/>
                </a:schemeClr>
              </a:solidFill>
              <a:latin typeface="微软雅黑" panose="020B0503020204020204" pitchFamily="34" charset="-122"/>
              <a:ea typeface="微软雅黑" panose="020B0503020204020204" pitchFamily="34" charset="-122"/>
            </a:rPr>
            <a:t>卷积层</a:t>
          </a:r>
        </a:p>
        <a:p>
          <a:pPr marL="171450" lvl="1" indent="-171450" algn="l" defTabSz="800100">
            <a:lnSpc>
              <a:spcPct val="90000"/>
            </a:lnSpc>
            <a:spcBef>
              <a:spcPct val="0"/>
            </a:spcBef>
            <a:spcAft>
              <a:spcPct val="15000"/>
            </a:spcAft>
            <a:buChar char="•"/>
          </a:pPr>
          <a:r>
            <a:rPr lang="zh-CN" altLang="en-US" sz="1800" kern="1200" dirty="0">
              <a:solidFill>
                <a:schemeClr val="bg1">
                  <a:lumMod val="75000"/>
                </a:schemeClr>
              </a:solidFill>
              <a:latin typeface="微软雅黑" panose="020B0503020204020204" pitchFamily="34" charset="-122"/>
              <a:ea typeface="微软雅黑" panose="020B0503020204020204" pitchFamily="34" charset="-122"/>
            </a:rPr>
            <a:t>提取特征</a:t>
          </a:r>
        </a:p>
      </dsp:txBody>
      <dsp:txXfrm rot="5400000">
        <a:off x="992" y="374849"/>
        <a:ext cx="2579687" cy="1124546"/>
      </dsp:txXfrm>
    </dsp:sp>
    <dsp:sp modelId="{EEAB2008-AFE0-4FC6-9A47-4EB2B74CA890}">
      <dsp:nvSpPr>
        <dsp:cNvPr id="0" name=""/>
        <dsp:cNvSpPr/>
      </dsp:nvSpPr>
      <dsp:spPr>
        <a:xfrm rot="16200000">
          <a:off x="3126878" y="-352721"/>
          <a:ext cx="1874244" cy="2579687"/>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rPr>
            <a:t>池化层</a:t>
          </a:r>
        </a:p>
        <a:p>
          <a:pPr marL="171450" lvl="1" indent="-171450" algn="l" defTabSz="800100">
            <a:lnSpc>
              <a:spcPct val="90000"/>
            </a:lnSpc>
            <a:spcBef>
              <a:spcPct val="0"/>
            </a:spcBef>
            <a:spcAft>
              <a:spcPct val="15000"/>
            </a:spcAft>
            <a:buChar char="•"/>
          </a:pPr>
          <a:r>
            <a:rPr lang="zh-CN" altLang="en-US" sz="1800" kern="1200" dirty="0">
              <a:solidFill>
                <a:schemeClr val="tx1"/>
              </a:solidFill>
              <a:latin typeface="微软雅黑" panose="020B0503020204020204" pitchFamily="34" charset="-122"/>
              <a:ea typeface="微软雅黑" panose="020B0503020204020204" pitchFamily="34" charset="-122"/>
            </a:rPr>
            <a:t>降维、防止过拟合</a:t>
          </a:r>
        </a:p>
      </dsp:txBody>
      <dsp:txXfrm rot="5400000">
        <a:off x="2774157" y="374849"/>
        <a:ext cx="2579687" cy="1124546"/>
      </dsp:txXfrm>
    </dsp:sp>
    <dsp:sp modelId="{7FC50C48-67BA-4F45-941C-7CA1DF34139E}">
      <dsp:nvSpPr>
        <dsp:cNvPr id="0" name=""/>
        <dsp:cNvSpPr/>
      </dsp:nvSpPr>
      <dsp:spPr>
        <a:xfrm rot="16200000">
          <a:off x="5900042" y="-352721"/>
          <a:ext cx="1874244" cy="2579687"/>
        </a:xfrm>
        <a:prstGeom prst="flowChartManualOperati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bg1">
                  <a:lumMod val="75000"/>
                </a:schemeClr>
              </a:solidFill>
              <a:latin typeface="微软雅黑" panose="020B0503020204020204" pitchFamily="34" charset="-122"/>
              <a:ea typeface="微软雅黑" panose="020B0503020204020204" pitchFamily="34" charset="-122"/>
            </a:rPr>
            <a:t>全连接层</a:t>
          </a:r>
        </a:p>
        <a:p>
          <a:pPr marL="171450" lvl="1" indent="-171450" algn="l" defTabSz="800100">
            <a:lnSpc>
              <a:spcPct val="90000"/>
            </a:lnSpc>
            <a:spcBef>
              <a:spcPct val="0"/>
            </a:spcBef>
            <a:spcAft>
              <a:spcPct val="15000"/>
            </a:spcAft>
            <a:buChar char="•"/>
          </a:pPr>
          <a:r>
            <a:rPr lang="zh-CN" altLang="en-US" sz="1800" kern="1200" dirty="0">
              <a:solidFill>
                <a:schemeClr val="bg1">
                  <a:lumMod val="75000"/>
                </a:schemeClr>
              </a:solidFill>
              <a:latin typeface="微软雅黑" panose="020B0503020204020204" pitchFamily="34" charset="-122"/>
              <a:ea typeface="微软雅黑" panose="020B0503020204020204" pitchFamily="34" charset="-122"/>
            </a:rPr>
            <a:t>输出结果</a:t>
          </a:r>
        </a:p>
      </dsp:txBody>
      <dsp:txXfrm rot="5400000">
        <a:off x="5547321" y="374849"/>
        <a:ext cx="2579687" cy="11245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7AE2B-A55C-47AA-9C09-4B218949E57C}">
      <dsp:nvSpPr>
        <dsp:cNvPr id="0" name=""/>
        <dsp:cNvSpPr/>
      </dsp:nvSpPr>
      <dsp:spPr>
        <a:xfrm rot="16200000">
          <a:off x="353713" y="-352721"/>
          <a:ext cx="1874244" cy="2579687"/>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bg1">
                  <a:lumMod val="75000"/>
                </a:schemeClr>
              </a:solidFill>
              <a:latin typeface="微软雅黑" panose="020B0503020204020204" pitchFamily="34" charset="-122"/>
              <a:ea typeface="微软雅黑" panose="020B0503020204020204" pitchFamily="34" charset="-122"/>
            </a:rPr>
            <a:t>卷积层</a:t>
          </a:r>
        </a:p>
        <a:p>
          <a:pPr marL="171450" lvl="1" indent="-171450" algn="l" defTabSz="800100">
            <a:lnSpc>
              <a:spcPct val="90000"/>
            </a:lnSpc>
            <a:spcBef>
              <a:spcPct val="0"/>
            </a:spcBef>
            <a:spcAft>
              <a:spcPct val="15000"/>
            </a:spcAft>
            <a:buChar char="•"/>
          </a:pPr>
          <a:r>
            <a:rPr lang="zh-CN" altLang="en-US" sz="1800" kern="1200" dirty="0">
              <a:solidFill>
                <a:schemeClr val="bg1">
                  <a:lumMod val="75000"/>
                </a:schemeClr>
              </a:solidFill>
              <a:latin typeface="微软雅黑" panose="020B0503020204020204" pitchFamily="34" charset="-122"/>
              <a:ea typeface="微软雅黑" panose="020B0503020204020204" pitchFamily="34" charset="-122"/>
            </a:rPr>
            <a:t>提取特征</a:t>
          </a:r>
        </a:p>
      </dsp:txBody>
      <dsp:txXfrm rot="5400000">
        <a:off x="992" y="374849"/>
        <a:ext cx="2579687" cy="1124546"/>
      </dsp:txXfrm>
    </dsp:sp>
    <dsp:sp modelId="{EEAB2008-AFE0-4FC6-9A47-4EB2B74CA890}">
      <dsp:nvSpPr>
        <dsp:cNvPr id="0" name=""/>
        <dsp:cNvSpPr/>
      </dsp:nvSpPr>
      <dsp:spPr>
        <a:xfrm rot="16200000">
          <a:off x="3126878" y="-352721"/>
          <a:ext cx="1874244" cy="2579687"/>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bg1">
                  <a:lumMod val="75000"/>
                </a:schemeClr>
              </a:solidFill>
              <a:latin typeface="微软雅黑" panose="020B0503020204020204" pitchFamily="34" charset="-122"/>
              <a:ea typeface="微软雅黑" panose="020B0503020204020204" pitchFamily="34" charset="-122"/>
            </a:rPr>
            <a:t>池化层</a:t>
          </a:r>
        </a:p>
        <a:p>
          <a:pPr marL="171450" lvl="1" indent="-171450" algn="l" defTabSz="800100">
            <a:lnSpc>
              <a:spcPct val="90000"/>
            </a:lnSpc>
            <a:spcBef>
              <a:spcPct val="0"/>
            </a:spcBef>
            <a:spcAft>
              <a:spcPct val="15000"/>
            </a:spcAft>
            <a:buChar char="•"/>
          </a:pPr>
          <a:r>
            <a:rPr lang="zh-CN" altLang="en-US" sz="1800" kern="1200" dirty="0">
              <a:solidFill>
                <a:schemeClr val="bg1">
                  <a:lumMod val="75000"/>
                </a:schemeClr>
              </a:solidFill>
              <a:latin typeface="微软雅黑" panose="020B0503020204020204" pitchFamily="34" charset="-122"/>
              <a:ea typeface="微软雅黑" panose="020B0503020204020204" pitchFamily="34" charset="-122"/>
            </a:rPr>
            <a:t>降维、防止过拟合</a:t>
          </a:r>
        </a:p>
      </dsp:txBody>
      <dsp:txXfrm rot="5400000">
        <a:off x="2774157" y="374849"/>
        <a:ext cx="2579687" cy="1124546"/>
      </dsp:txXfrm>
    </dsp:sp>
    <dsp:sp modelId="{7FC50C48-67BA-4F45-941C-7CA1DF34139E}">
      <dsp:nvSpPr>
        <dsp:cNvPr id="0" name=""/>
        <dsp:cNvSpPr/>
      </dsp:nvSpPr>
      <dsp:spPr>
        <a:xfrm rot="16200000">
          <a:off x="5900042" y="-352721"/>
          <a:ext cx="1874244" cy="2579687"/>
        </a:xfrm>
        <a:prstGeom prst="flowChartManualOperati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zh-CN" altLang="en-US" sz="2800" b="1" kern="1200" dirty="0">
              <a:solidFill>
                <a:schemeClr val="tx1"/>
              </a:solidFill>
              <a:latin typeface="微软雅黑" panose="020B0503020204020204" pitchFamily="34" charset="-122"/>
              <a:ea typeface="微软雅黑" panose="020B0503020204020204" pitchFamily="34" charset="-122"/>
            </a:rPr>
            <a:t>全连接层</a:t>
          </a:r>
        </a:p>
        <a:p>
          <a:pPr marL="171450" lvl="1" indent="-171450" algn="l" defTabSz="800100">
            <a:lnSpc>
              <a:spcPct val="90000"/>
            </a:lnSpc>
            <a:spcBef>
              <a:spcPct val="0"/>
            </a:spcBef>
            <a:spcAft>
              <a:spcPct val="15000"/>
            </a:spcAft>
            <a:buChar char="•"/>
          </a:pPr>
          <a:r>
            <a:rPr lang="zh-CN" altLang="en-US" sz="1800" kern="1200" dirty="0">
              <a:solidFill>
                <a:schemeClr val="tx1"/>
              </a:solidFill>
              <a:latin typeface="微软雅黑" panose="020B0503020204020204" pitchFamily="34" charset="-122"/>
              <a:ea typeface="微软雅黑" panose="020B0503020204020204" pitchFamily="34" charset="-122"/>
            </a:rPr>
            <a:t>输出结果</a:t>
          </a:r>
        </a:p>
      </dsp:txBody>
      <dsp:txXfrm rot="5400000">
        <a:off x="5547321" y="374849"/>
        <a:ext cx="2579687" cy="112454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65E49-D195-432D-8F28-230D9A8C6C8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9BB29-4DC0-4D30-880D-404EB8DA087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E594-5FF7-4327-8936-581CD19B0A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7DBAA-765C-4A04-862F-E589233B003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10"/>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8136" y="51042"/>
            <a:ext cx="656987" cy="65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756460"/>
            <a:ext cx="12192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文本框 9"/>
          <p:cNvSpPr txBox="1"/>
          <p:nvPr userDrawn="1"/>
        </p:nvSpPr>
        <p:spPr>
          <a:xfrm>
            <a:off x="11576115" y="6448993"/>
            <a:ext cx="615885" cy="400110"/>
          </a:xfrm>
          <a:prstGeom prst="rect">
            <a:avLst/>
          </a:prstGeom>
          <a:noFill/>
        </p:spPr>
        <p:txBody>
          <a:bodyPr wrap="square" rtlCol="0">
            <a:spAutoFit/>
          </a:bodyPr>
          <a:lstStyle/>
          <a:p>
            <a:fld id="{112CCA85-3D2C-4D2E-97E5-5FA00D7F5DB2}" type="slidenum">
              <a:rPr lang="zh-CN" altLang="en-US" sz="2000" b="1" smtClean="0">
                <a:solidFill>
                  <a:srgbClr val="002060"/>
                </a:solidFill>
              </a:rPr>
            </a:fld>
            <a:endParaRPr lang="zh-CN" altLang="en-US" sz="2000" b="1" dirty="0">
              <a:solidFill>
                <a:srgbClr val="00206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defRPr sz="2400" b="0" i="0">
                <a:solidFill>
                  <a:schemeClr val="bg1"/>
                </a:solidFill>
                <a:latin typeface="Arial" panose="020B0604020202020204"/>
                <a:cs typeface="Arial" panose="020B0604020202020204"/>
              </a:defRPr>
            </a:lvl1pPr>
          </a:lstStyle>
          <a:p>
            <a:pPr marL="17145">
              <a:lnSpc>
                <a:spcPts val="2785"/>
              </a:lnSpc>
            </a:pPr>
            <a:r>
              <a:rPr lang="en-US" spc="-7"/>
              <a:t>Fei-Fei Li </a:t>
            </a:r>
            <a:r>
              <a:rPr lang="en-US"/>
              <a:t>&amp; Justin Johnson &amp; </a:t>
            </a:r>
            <a:r>
              <a:rPr lang="en-US" spc="-7"/>
              <a:t>Serena</a:t>
            </a:r>
            <a:r>
              <a:rPr lang="en-US" spc="-167"/>
              <a:t> </a:t>
            </a:r>
            <a:r>
              <a:rPr lang="en-US" spc="-7"/>
              <a:t>Yeung</a:t>
            </a:r>
            <a:endParaRPr lang="en-US" spc="-7" dirty="0"/>
          </a:p>
        </p:txBody>
      </p:sp>
      <p:sp>
        <p:nvSpPr>
          <p:cNvPr id="4" name="Holder 4"/>
          <p:cNvSpPr>
            <a:spLocks noGrp="1"/>
          </p:cNvSpPr>
          <p:nvPr>
            <p:ph type="dt" sz="half" idx="6"/>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080"/>
              </a:lnSpc>
            </a:pPr>
            <a:r>
              <a:rPr lang="en-US" spc="-7"/>
              <a:t>April 18,</a:t>
            </a:r>
            <a:r>
              <a:rPr lang="en-US" spc="-120"/>
              <a:t> </a:t>
            </a:r>
            <a:r>
              <a:rPr lang="en-US" spc="-7"/>
              <a:t>2017</a:t>
            </a:r>
            <a:endParaRPr lang="en-US" spc="-7" dirty="0"/>
          </a:p>
        </p:txBody>
      </p:sp>
      <p:sp>
        <p:nvSpPr>
          <p:cNvPr id="5" name="Holder 5"/>
          <p:cNvSpPr>
            <a:spLocks noGrp="1"/>
          </p:cNvSpPr>
          <p:nvPr>
            <p:ph type="sldNum" sz="quarter" idx="7"/>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175"/>
              </a:lnSpc>
            </a:pPr>
            <a:r>
              <a:rPr lang="en-US" sz="4000" spc="-9" baseline="1000"/>
              <a:t>Lecture </a:t>
            </a:r>
            <a:r>
              <a:rPr lang="en-US" sz="4000" baseline="1000"/>
              <a:t>5 -</a:t>
            </a:r>
            <a:r>
              <a:rPr lang="en-US" sz="4000" spc="-369" baseline="1000"/>
              <a:t> </a:t>
            </a:r>
            <a:fld id="{81D60167-4931-47E6-BA6A-407CBD079E47}" type="slidenum">
              <a:rPr smtClean="0"/>
            </a:fld>
            <a:endParaRPr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3633" y="125480"/>
            <a:ext cx="2963333" cy="553998"/>
          </a:xfrm>
          <a:prstGeom prst="rect">
            <a:avLst/>
          </a:prstGeom>
        </p:spPr>
        <p:txBody>
          <a:bodyPr wrap="square" lIns="0" tIns="0" rIns="0" bIns="0">
            <a:spAutoFit/>
          </a:bodyPr>
          <a:lstStyle>
            <a:lvl1pPr>
              <a:defRPr sz="4000" b="0" i="0">
                <a:solidFill>
                  <a:schemeClr val="tx1"/>
                </a:solidFill>
                <a:latin typeface="Arial" panose="020B0604020202020204"/>
                <a:cs typeface="Arial" panose="020B0604020202020204"/>
              </a:defRPr>
            </a:lvl1pPr>
          </a:lstStyle>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2400" b="0" i="0">
                <a:solidFill>
                  <a:schemeClr val="bg1"/>
                </a:solidFill>
                <a:latin typeface="Arial" panose="020B0604020202020204"/>
                <a:cs typeface="Arial" panose="020B0604020202020204"/>
              </a:defRPr>
            </a:lvl1pPr>
          </a:lstStyle>
          <a:p>
            <a:pPr marL="17145">
              <a:lnSpc>
                <a:spcPts val="2785"/>
              </a:lnSpc>
            </a:pPr>
            <a:r>
              <a:rPr lang="en-US" spc="-7"/>
              <a:t>Fei-Fei Li </a:t>
            </a:r>
            <a:r>
              <a:rPr lang="en-US"/>
              <a:t>&amp; Justin Johnson &amp; </a:t>
            </a:r>
            <a:r>
              <a:rPr lang="en-US" spc="-7"/>
              <a:t>Serena</a:t>
            </a:r>
            <a:r>
              <a:rPr lang="en-US" spc="-167"/>
              <a:t> </a:t>
            </a:r>
            <a:r>
              <a:rPr lang="en-US" spc="-7"/>
              <a:t>Yeung</a:t>
            </a:r>
            <a:endParaRPr lang="en-US" spc="-7" dirty="0"/>
          </a:p>
        </p:txBody>
      </p:sp>
      <p:sp>
        <p:nvSpPr>
          <p:cNvPr id="5" name="Holder 5"/>
          <p:cNvSpPr>
            <a:spLocks noGrp="1"/>
          </p:cNvSpPr>
          <p:nvPr>
            <p:ph type="dt" sz="half" idx="6"/>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080"/>
              </a:lnSpc>
            </a:pPr>
            <a:r>
              <a:rPr lang="en-US" spc="-7"/>
              <a:t>April 18,</a:t>
            </a:r>
            <a:r>
              <a:rPr lang="en-US" spc="-120"/>
              <a:t> </a:t>
            </a:r>
            <a:r>
              <a:rPr lang="en-US" spc="-7"/>
              <a:t>2017</a:t>
            </a:r>
            <a:endParaRPr lang="en-US" spc="-7" dirty="0"/>
          </a:p>
        </p:txBody>
      </p:sp>
      <p:sp>
        <p:nvSpPr>
          <p:cNvPr id="6" name="Holder 6"/>
          <p:cNvSpPr>
            <a:spLocks noGrp="1"/>
          </p:cNvSpPr>
          <p:nvPr>
            <p:ph type="sldNum" sz="quarter" idx="7"/>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175"/>
              </a:lnSpc>
            </a:pPr>
            <a:r>
              <a:rPr lang="en-US" sz="4000" spc="-9" baseline="1000"/>
              <a:t>Lecture </a:t>
            </a:r>
            <a:r>
              <a:rPr lang="en-US" sz="4000" baseline="1000"/>
              <a:t>5 -</a:t>
            </a:r>
            <a:r>
              <a:rPr lang="en-US" sz="4000" spc="-369" baseline="1000"/>
              <a:t> </a:t>
            </a:r>
            <a:fld id="{81D60167-4931-47E6-BA6A-407CBD079E47}" type="slidenum">
              <a:rPr smtClean="0"/>
            </a:fld>
            <a:endParaRPr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400" b="0" i="0">
                <a:solidFill>
                  <a:schemeClr val="bg1"/>
                </a:solidFill>
                <a:latin typeface="Arial" panose="020B0604020202020204"/>
                <a:cs typeface="Arial" panose="020B0604020202020204"/>
              </a:defRPr>
            </a:lvl1pPr>
          </a:lstStyle>
          <a:p>
            <a:pPr marL="17145">
              <a:lnSpc>
                <a:spcPts val="2785"/>
              </a:lnSpc>
            </a:pPr>
            <a:r>
              <a:rPr lang="en-US" spc="-7"/>
              <a:t>Fei-Fei Li </a:t>
            </a:r>
            <a:r>
              <a:rPr lang="en-US"/>
              <a:t>&amp; Justin Johnson &amp; </a:t>
            </a:r>
            <a:r>
              <a:rPr lang="en-US" spc="-7"/>
              <a:t>Serena</a:t>
            </a:r>
            <a:r>
              <a:rPr lang="en-US" spc="-167"/>
              <a:t> </a:t>
            </a:r>
            <a:r>
              <a:rPr lang="en-US" spc="-7"/>
              <a:t>Yeung</a:t>
            </a:r>
            <a:endParaRPr lang="en-US" spc="-7" dirty="0"/>
          </a:p>
        </p:txBody>
      </p:sp>
      <p:sp>
        <p:nvSpPr>
          <p:cNvPr id="3" name="Holder 3"/>
          <p:cNvSpPr>
            <a:spLocks noGrp="1"/>
          </p:cNvSpPr>
          <p:nvPr>
            <p:ph type="dt" sz="half" idx="6"/>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080"/>
              </a:lnSpc>
            </a:pPr>
            <a:r>
              <a:rPr lang="en-US" spc="-7"/>
              <a:t>April 18,</a:t>
            </a:r>
            <a:r>
              <a:rPr lang="en-US" spc="-120"/>
              <a:t> </a:t>
            </a:r>
            <a:r>
              <a:rPr lang="en-US" spc="-7"/>
              <a:t>2017</a:t>
            </a:r>
            <a:endParaRPr lang="en-US" spc="-7" dirty="0"/>
          </a:p>
        </p:txBody>
      </p:sp>
      <p:sp>
        <p:nvSpPr>
          <p:cNvPr id="4" name="Holder 4"/>
          <p:cNvSpPr>
            <a:spLocks noGrp="1"/>
          </p:cNvSpPr>
          <p:nvPr>
            <p:ph type="sldNum" sz="quarter" idx="7"/>
          </p:nvPr>
        </p:nvSpPr>
        <p:spPr/>
        <p:txBody>
          <a:bodyPr lIns="0" tIns="0" rIns="0" bIns="0"/>
          <a:lstStyle>
            <a:lvl1pPr>
              <a:defRPr sz="2665" b="0" i="0">
                <a:solidFill>
                  <a:schemeClr val="bg1"/>
                </a:solidFill>
                <a:latin typeface="Arial" panose="020B0604020202020204"/>
                <a:cs typeface="Arial" panose="020B0604020202020204"/>
              </a:defRPr>
            </a:lvl1pPr>
          </a:lstStyle>
          <a:p>
            <a:pPr marL="17145">
              <a:lnSpc>
                <a:spcPts val="3175"/>
              </a:lnSpc>
            </a:pPr>
            <a:r>
              <a:rPr lang="en-US" sz="4000" spc="-9" baseline="1000"/>
              <a:t>Lecture </a:t>
            </a:r>
            <a:r>
              <a:rPr lang="en-US" sz="4000" baseline="1000"/>
              <a:t>5 -</a:t>
            </a:r>
            <a:r>
              <a:rPr lang="en-US" sz="4000" spc="-369" baseline="1000"/>
              <a:t> </a:t>
            </a:r>
            <a:fld id="{81D60167-4931-47E6-BA6A-407CBD079E47}" type="slidenum">
              <a:rPr smtClean="0"/>
            </a:fld>
            <a:endParaRPr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ubsection">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2800" baseline="0">
                <a:solidFill>
                  <a:schemeClr val="tx1"/>
                </a:solidFill>
                <a:latin typeface="+mn-lt"/>
                <a:ea typeface="+mj-ea"/>
              </a:defRPr>
            </a:lvl1p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zh-CN" altLang="en-US"/>
              <a:t>单击此处编辑母版标题样式</a:t>
            </a:r>
            <a:endParaRPr lang="en-US" dirty="0"/>
          </a:p>
        </p:txBody>
      </p:sp>
      <p:cxnSp>
        <p:nvCxnSpPr>
          <p:cNvPr id="4" name="直接连接符 3"/>
          <p:cNvCxnSpPr/>
          <p:nvPr/>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12"/>
          <p:cNvSpPr>
            <a:spLocks noGrp="1"/>
          </p:cNvSpPr>
          <p:nvPr>
            <p:ph idx="1" hasCustomPrompt="1"/>
          </p:nvPr>
        </p:nvSpPr>
        <p:spPr bwMode="auto">
          <a:xfrm>
            <a:off x="609600" y="1219200"/>
            <a:ext cx="6324596"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dirty="0"/>
          </a:p>
        </p:txBody>
      </p:sp>
      <p:cxnSp>
        <p:nvCxnSpPr>
          <p:cNvPr id="5" name="直接连接符 4"/>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ECEE50-228F-47C4-8969-0B8D76D9D6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21415A-0388-4A1B-BA0D-B3AA93B83FF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제목 및 내용">
    <p:bg>
      <p:bgPr>
        <a:solidFill>
          <a:schemeClr val="bg1"/>
        </a:solidFill>
        <a:effectLst/>
      </p:bgPr>
    </p:bg>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431371" y="1118784"/>
            <a:ext cx="11329259" cy="5262544"/>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mn-lt"/>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mn-lt"/>
                <a:cs typeface="Meiryo UI" pitchFamily="34" charset="-128"/>
              </a:defRPr>
            </a:lvl2pPr>
            <a:lvl3pPr marL="1143000" indent="-228600">
              <a:buClr>
                <a:schemeClr val="tx1"/>
              </a:buClr>
              <a:buFont typeface="Arial" panose="020B0604020202020204" pitchFamily="34" charset="0"/>
              <a:buChar char="•"/>
              <a:defRPr sz="1800">
                <a:solidFill>
                  <a:schemeClr val="tx1"/>
                </a:solidFill>
                <a:latin typeface="+mn-lt"/>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mn-lt"/>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mn-lt"/>
                <a:cs typeface="Meiryo UI" pitchFamily="34" charset="-128"/>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8" name="제목 7"/>
          <p:cNvSpPr>
            <a:spLocks noGrp="1"/>
          </p:cNvSpPr>
          <p:nvPr>
            <p:ph type="title" hasCustomPrompt="1"/>
          </p:nvPr>
        </p:nvSpPr>
        <p:spPr>
          <a:xfrm>
            <a:off x="393600" y="254688"/>
            <a:ext cx="11433600" cy="654032"/>
          </a:xfrm>
        </p:spPr>
        <p:txBody>
          <a:bodyPr>
            <a:noAutofit/>
          </a:bodyPr>
          <a:lstStyle>
            <a:lvl1pPr algn="l">
              <a:defRPr sz="4000" b="1">
                <a:solidFill>
                  <a:schemeClr val="tx1">
                    <a:lumMod val="85000"/>
                    <a:lumOff val="15000"/>
                  </a:schemeClr>
                </a:solidFill>
                <a:latin typeface="+mn-lt"/>
                <a:cs typeface="Meiryo UI" pitchFamily="34" charset="-128"/>
              </a:defRPr>
            </a:lvl1pPr>
          </a:lstStyle>
          <a:p>
            <a:r>
              <a:rPr lang="en-US" altLang="ko-KR" dirty="0"/>
              <a:t>Title</a:t>
            </a:r>
            <a:endParaRPr lang="ko-KR" altLang="en-US" dirty="0"/>
          </a:p>
        </p:txBody>
      </p:sp>
      <p:sp>
        <p:nvSpPr>
          <p:cNvPr id="11" name="슬라이드 번호 개체 틀 10"/>
          <p:cNvSpPr>
            <a:spLocks noGrp="1"/>
          </p:cNvSpPr>
          <p:nvPr>
            <p:ph type="sldNum" sz="quarter" idx="12"/>
          </p:nvPr>
        </p:nvSpPr>
        <p:spPr>
          <a:xfrm>
            <a:off x="4673600" y="6453337"/>
            <a:ext cx="2844800" cy="365125"/>
          </a:xfrm>
        </p:spPr>
        <p:txBody>
          <a:bodyPr/>
          <a:lstStyle>
            <a:lvl1pPr algn="ctr">
              <a:defRPr sz="1000">
                <a:solidFill>
                  <a:schemeClr val="tx1"/>
                </a:solidFill>
              </a:defRPr>
            </a:lvl1pPr>
          </a:lstStyle>
          <a:p>
            <a:fld id="{4CA1D5AE-3018-49FC-B3E0-A1E0E9567469}" type="slidenum">
              <a:rPr lang="ko-KR" altLang="en-US" smtClean="0"/>
            </a:fld>
            <a:endParaRPr lang="ko-KR" alt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image" Target="../media/image20.GIF"/></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GIF"/></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GIF"/><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image" Target="../media/image28.GI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42.jpe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61.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25.jpeg"/><Relationship Id="rId2" Type="http://schemas.openxmlformats.org/officeDocument/2006/relationships/tags" Target="../tags/tag1.xml"/><Relationship Id="rId1" Type="http://schemas.openxmlformats.org/officeDocument/2006/relationships/image" Target="../media/image64.jpe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70.jpe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70.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71.GIF"/></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78.jpeg"/><Relationship Id="rId1" Type="http://schemas.openxmlformats.org/officeDocument/2006/relationships/image" Target="../media/image77.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tags" Target="../tags/tag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83.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image" Target="../media/image83.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4.jpe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4.jpe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87.jpeg"/><Relationship Id="rId6" Type="http://schemas.openxmlformats.org/officeDocument/2006/relationships/image" Target="../media/image86.jpe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89.png"/><Relationship Id="rId2" Type="http://schemas.openxmlformats.org/officeDocument/2006/relationships/image" Target="../media/image88.emf"/><Relationship Id="rId1" Type="http://schemas.openxmlformats.org/officeDocument/2006/relationships/package" Target="../embeddings/Workbook1.xlsx"/></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91.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9" Type="http://schemas.openxmlformats.org/officeDocument/2006/relationships/hyperlink" Target="http://faculty.bjtu.edu.cn/9430/" TargetMode="External"/><Relationship Id="rId8" Type="http://schemas.openxmlformats.org/officeDocument/2006/relationships/hyperlink" Target="http://faculty.bjtu.edu.cn/9374/" TargetMode="External"/><Relationship Id="rId7" Type="http://schemas.openxmlformats.org/officeDocument/2006/relationships/hyperlink" Target="http://faculty.bjtu.edu.cn/9076/" TargetMode="External"/><Relationship Id="rId6" Type="http://schemas.openxmlformats.org/officeDocument/2006/relationships/hyperlink" Target="http://faculty.bjtu.edu.cn/8902/" TargetMode="External"/><Relationship Id="rId5" Type="http://schemas.openxmlformats.org/officeDocument/2006/relationships/hyperlink" Target="http://faculty.bjtu.edu.cn/8793/" TargetMode="External"/><Relationship Id="rId4" Type="http://schemas.openxmlformats.org/officeDocument/2006/relationships/hyperlink" Target="http://faculty.bjtu.edu.cn/9371/" TargetMode="External"/><Relationship Id="rId3" Type="http://schemas.openxmlformats.org/officeDocument/2006/relationships/hyperlink" Target="http://faculty.bjtu.edu.cn/9129/" TargetMode="External"/><Relationship Id="rId2" Type="http://schemas.openxmlformats.org/officeDocument/2006/relationships/hyperlink" Target="http://faculty.bjtu.edu.cn/6463/" TargetMode="External"/><Relationship Id="rId13" Type="http://schemas.openxmlformats.org/officeDocument/2006/relationships/notesSlide" Target="../notesSlides/notesSlide50.xml"/><Relationship Id="rId12" Type="http://schemas.openxmlformats.org/officeDocument/2006/relationships/slideLayout" Target="../slideLayouts/slideLayout2.xml"/><Relationship Id="rId11" Type="http://schemas.openxmlformats.org/officeDocument/2006/relationships/image" Target="../media/image93.jpeg"/><Relationship Id="rId10" Type="http://schemas.openxmlformats.org/officeDocument/2006/relationships/hyperlink" Target="http://faculty.bjtu.edu.cn/9522/" TargetMode="Externa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590800" y="3620591"/>
            <a:ext cx="7010400"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zh-CN" altLang="en-US" sz="2800" b="1" dirty="0">
                <a:solidFill>
                  <a:srgbClr val="000000"/>
                </a:solidFill>
                <a:latin typeface="微软雅黑" panose="020B0503020204020204" pitchFamily="34" charset="-122"/>
                <a:ea typeface="微软雅黑" panose="020B0503020204020204" pitchFamily="34" charset="-122"/>
              </a:rPr>
              <a:t>北京交通大学  </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深度学习</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课程组</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 name="TextBox 3"/>
          <p:cNvSpPr txBox="1"/>
          <p:nvPr/>
        </p:nvSpPr>
        <p:spPr>
          <a:xfrm>
            <a:off x="0" y="1975922"/>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eaLnBrk="0" hangingPunct="0">
              <a:lnSpc>
                <a:spcPct val="90000"/>
              </a:lnSpc>
              <a:spcAft>
                <a:spcPct val="20000"/>
              </a:spcAft>
              <a:defRPr sz="3200" b="1">
                <a:solidFill>
                  <a:srgbClr val="666666"/>
                </a:solidFill>
                <a:latin typeface="微软雅黑" panose="020B0503020204020204" pitchFamily="34" charset="-122"/>
                <a:ea typeface="微软雅黑" panose="020B0503020204020204" pitchFamily="34" charset="-122"/>
                <a:cs typeface="+mj-cs"/>
              </a:defRPr>
            </a:lvl1pPr>
            <a:lvl2pPr eaLnBrk="0" hangingPunct="0">
              <a:lnSpc>
                <a:spcPct val="85000"/>
              </a:lnSpc>
              <a:spcBef>
                <a:spcPct val="0"/>
              </a:spcBef>
              <a:defRPr sz="2400" b="1">
                <a:solidFill>
                  <a:schemeClr val="accent1"/>
                </a:solidFill>
              </a:defRPr>
            </a:lvl2pPr>
            <a:lvl3pPr eaLnBrk="0" hangingPunct="0">
              <a:lnSpc>
                <a:spcPct val="85000"/>
              </a:lnSpc>
              <a:spcBef>
                <a:spcPct val="0"/>
              </a:spcBef>
              <a:defRPr sz="2400" b="1">
                <a:solidFill>
                  <a:schemeClr val="accent1"/>
                </a:solidFill>
              </a:defRPr>
            </a:lvl3pPr>
            <a:lvl4pPr eaLnBrk="0" hangingPunct="0">
              <a:lnSpc>
                <a:spcPct val="85000"/>
              </a:lnSpc>
              <a:spcBef>
                <a:spcPct val="0"/>
              </a:spcBef>
              <a:defRPr sz="2400" b="1">
                <a:solidFill>
                  <a:schemeClr val="accent1"/>
                </a:solidFill>
              </a:defRPr>
            </a:lvl4pPr>
            <a:lvl5pPr eaLnBrk="0" hangingPunct="0">
              <a:lnSpc>
                <a:spcPct val="85000"/>
              </a:lnSpc>
              <a:spcBef>
                <a:spcPct val="0"/>
              </a:spcBef>
              <a:defRPr sz="2400" b="1">
                <a:solidFill>
                  <a:schemeClr val="accent1"/>
                </a:solidFill>
              </a:defRPr>
            </a:lvl5pPr>
            <a:lvl6pPr marL="457200" fontAlgn="base">
              <a:lnSpc>
                <a:spcPct val="85000"/>
              </a:lnSpc>
              <a:spcBef>
                <a:spcPct val="0"/>
              </a:spcBef>
              <a:spcAft>
                <a:spcPct val="0"/>
              </a:spcAft>
              <a:defRPr sz="2400" b="1">
                <a:solidFill>
                  <a:schemeClr val="accent1"/>
                </a:solidFill>
              </a:defRPr>
            </a:lvl6pPr>
            <a:lvl7pPr marL="914400" fontAlgn="base">
              <a:lnSpc>
                <a:spcPct val="85000"/>
              </a:lnSpc>
              <a:spcBef>
                <a:spcPct val="0"/>
              </a:spcBef>
              <a:spcAft>
                <a:spcPct val="0"/>
              </a:spcAft>
              <a:defRPr sz="2400" b="1">
                <a:solidFill>
                  <a:schemeClr val="accent1"/>
                </a:solidFill>
              </a:defRPr>
            </a:lvl7pPr>
            <a:lvl8pPr marL="1371600" fontAlgn="base">
              <a:lnSpc>
                <a:spcPct val="85000"/>
              </a:lnSpc>
              <a:spcBef>
                <a:spcPct val="0"/>
              </a:spcBef>
              <a:spcAft>
                <a:spcPct val="0"/>
              </a:spcAft>
              <a:defRPr sz="2400" b="1">
                <a:solidFill>
                  <a:schemeClr val="accent1"/>
                </a:solidFill>
              </a:defRPr>
            </a:lvl8pPr>
            <a:lvl9pPr marL="1828800" fontAlgn="base">
              <a:lnSpc>
                <a:spcPct val="85000"/>
              </a:lnSpc>
              <a:spcBef>
                <a:spcPct val="0"/>
              </a:spcBef>
              <a:spcAft>
                <a:spcPct val="0"/>
              </a:spcAft>
              <a:defRPr sz="2400" b="1">
                <a:solidFill>
                  <a:schemeClr val="accent1"/>
                </a:solidFill>
              </a:defRPr>
            </a:lvl9pPr>
          </a:lstStyle>
          <a:p>
            <a:pPr algn="ctr" fontAlgn="auto">
              <a:spcBef>
                <a:spcPts val="0"/>
              </a:spcBef>
              <a:buClrTx/>
              <a:buSzTx/>
              <a:buNone/>
            </a:pPr>
            <a:r>
              <a:rPr lang="zh-CN" altLang="en-US" sz="6000" dirty="0">
                <a:solidFill>
                  <a:srgbClr val="0000FF"/>
                </a:solidFill>
              </a:rPr>
              <a:t>第六讲  卷积神经网络</a:t>
            </a:r>
            <a:r>
              <a:rPr lang="en-US" altLang="zh-CN" sz="6000" dirty="0">
                <a:solidFill>
                  <a:srgbClr val="0000FF"/>
                </a:solidFill>
              </a:rPr>
              <a:t>I</a:t>
            </a:r>
            <a:endParaRPr lang="en-US" altLang="zh-CN" sz="6000" dirty="0">
              <a:solidFill>
                <a:srgbClr val="0000FF"/>
              </a:solidFill>
            </a:endParaRPr>
          </a:p>
        </p:txBody>
      </p:sp>
      <p:pic>
        <p:nvPicPr>
          <p:cNvPr id="6"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88" y="92606"/>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8" name="标题 1"/>
          <p:cNvSpPr txBox="1"/>
          <p:nvPr/>
        </p:nvSpPr>
        <p:spPr>
          <a:xfrm>
            <a:off x="6864015" y="111980"/>
            <a:ext cx="5213684"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zh-CN" altLang="en-US" sz="2800" b="1" dirty="0">
                <a:solidFill>
                  <a:schemeClr val="accent2">
                    <a:lumMod val="75000"/>
                  </a:schemeClr>
                </a:solidFill>
                <a:latin typeface="楷体" panose="02010609060101010101" pitchFamily="49" charset="-122"/>
                <a:ea typeface="楷体" panose="02010609060101010101" pitchFamily="49" charset="-122"/>
              </a:rPr>
              <a:t>北京交通大学</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深度学习</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课件</a:t>
            </a:r>
            <a:endParaRPr lang="zh-CN" altLang="en-US" sz="2800" b="1" dirty="0">
              <a:solidFill>
                <a:schemeClr val="accent2">
                  <a:lumMod val="75000"/>
                </a:schemeClr>
              </a:solidFill>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609600" y="1219200"/>
            <a:ext cx="10972800" cy="72156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微软雅黑" panose="020B0503020204020204" pitchFamily="34" charset="-122"/>
                <a:ea typeface="微软雅黑" panose="020B0503020204020204" pitchFamily="34" charset="-122"/>
              </a:rPr>
              <a:t>引入滤波器的</a:t>
            </a:r>
            <a:r>
              <a:rPr lang="zh-CN" altLang="en-US" sz="2200" dirty="0">
                <a:solidFill>
                  <a:srgbClr val="0000FF"/>
                </a:solidFill>
                <a:latin typeface="微软雅黑" panose="020B0503020204020204" pitchFamily="34" charset="-122"/>
                <a:ea typeface="微软雅黑" panose="020B0503020204020204" pitchFamily="34" charset="-122"/>
              </a:rPr>
              <a:t>滑动步长</a:t>
            </a:r>
            <a:r>
              <a:rPr lang="en-US" altLang="zh-CN" sz="2200" dirty="0">
                <a:solidFill>
                  <a:srgbClr val="0000FF"/>
                </a:solidFill>
                <a:latin typeface="微软雅黑" panose="020B0503020204020204" pitchFamily="34" charset="-122"/>
                <a:ea typeface="微软雅黑" panose="020B0503020204020204" pitchFamily="34" charset="-122"/>
              </a:rPr>
              <a:t>S </a:t>
            </a:r>
            <a:r>
              <a:rPr lang="zh-CN" altLang="en-US" sz="2200" dirty="0">
                <a:latin typeface="微软雅黑" panose="020B0503020204020204" pitchFamily="34" charset="-122"/>
                <a:ea typeface="微软雅黑" panose="020B0503020204020204" pitchFamily="34" charset="-122"/>
              </a:rPr>
              <a:t>和 </a:t>
            </a:r>
            <a:r>
              <a:rPr lang="zh-CN" altLang="en-US" sz="2200" dirty="0">
                <a:solidFill>
                  <a:srgbClr val="0000FF"/>
                </a:solidFill>
                <a:latin typeface="微软雅黑" panose="020B0503020204020204" pitchFamily="34" charset="-122"/>
                <a:ea typeface="微软雅黑" panose="020B0503020204020204" pitchFamily="34" charset="-122"/>
              </a:rPr>
              <a:t>零填充</a:t>
            </a:r>
            <a:r>
              <a:rPr lang="en-US" altLang="zh-CN" sz="2200" dirty="0">
                <a:solidFill>
                  <a:srgbClr val="0000FF"/>
                </a:solidFill>
                <a:latin typeface="微软雅黑" panose="020B0503020204020204" pitchFamily="34" charset="-122"/>
                <a:ea typeface="微软雅黑" panose="020B0503020204020204" pitchFamily="34" charset="-122"/>
              </a:rPr>
              <a:t>P</a:t>
            </a:r>
            <a:endParaRPr lang="en-US" altLang="zh-CN" sz="2200" dirty="0">
              <a:solidFill>
                <a:srgbClr val="0000F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83387" y="3429000"/>
            <a:ext cx="6825217" cy="2195780"/>
          </a:xfrm>
          <a:prstGeom prst="rect">
            <a:avLst/>
          </a:prstGeom>
        </p:spPr>
      </p:pic>
      <p:sp>
        <p:nvSpPr>
          <p:cNvPr id="4" name="文本框 3"/>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sp>
        <p:nvSpPr>
          <p:cNvPr id="5" name="矩形 4"/>
          <p:cNvSpPr/>
          <p:nvPr/>
        </p:nvSpPr>
        <p:spPr>
          <a:xfrm>
            <a:off x="914544" y="1750104"/>
            <a:ext cx="10362905" cy="1224037"/>
          </a:xfrm>
          <a:prstGeom prst="rect">
            <a:avLst/>
          </a:prstGeom>
        </p:spPr>
        <p:txBody>
          <a:bodyPr/>
          <a:lstStyle/>
          <a:p>
            <a:pPr marL="228600" indent="-228600">
              <a:lnSpc>
                <a:spcPts val="4000"/>
              </a:lnSpc>
              <a:spcBef>
                <a:spcPts val="1000"/>
              </a:spcBef>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步长</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Stride</a:t>
            </a:r>
            <a:r>
              <a:rPr lang="zh-CN" altLang="en-US" sz="2200" dirty="0">
                <a:latin typeface="微软雅黑" panose="020B0503020204020204" pitchFamily="34" charset="-122"/>
                <a:ea typeface="微软雅黑" panose="020B0503020204020204" pitchFamily="34" charset="-122"/>
              </a:rPr>
              <a:t>）是指卷积核在滑动时的时间间隔。</a:t>
            </a:r>
            <a:endParaRPr lang="en-US" altLang="zh-CN" sz="2200" dirty="0">
              <a:latin typeface="微软雅黑" panose="020B0503020204020204" pitchFamily="34" charset="-122"/>
              <a:ea typeface="微软雅黑" panose="020B0503020204020204" pitchFamily="34" charset="-122"/>
            </a:endParaRPr>
          </a:p>
          <a:p>
            <a:pPr marL="228600" indent="-228600">
              <a:lnSpc>
                <a:spcPts val="4000"/>
              </a:lnSpc>
              <a:spcBef>
                <a:spcPts val="1000"/>
              </a:spcBef>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零填充</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Zero Padding</a:t>
            </a:r>
            <a:r>
              <a:rPr lang="zh-CN" altLang="en-US" sz="2200" dirty="0">
                <a:latin typeface="微软雅黑" panose="020B0503020204020204" pitchFamily="34" charset="-122"/>
                <a:ea typeface="微软雅黑" panose="020B0503020204020204" pitchFamily="34" charset="-122"/>
              </a:rPr>
              <a:t>）是在输入向量两端进行补零。</a:t>
            </a:r>
            <a:endParaRPr lang="zh-CN" altLang="en-US" sz="2200" dirty="0">
              <a:latin typeface="微软雅黑" panose="020B0503020204020204" pitchFamily="34" charset="-122"/>
              <a:ea typeface="微软雅黑" panose="020B0503020204020204" pitchFamily="34" charset="-122"/>
            </a:endParaRPr>
          </a:p>
        </p:txBody>
      </p:sp>
      <p:sp>
        <p:nvSpPr>
          <p:cNvPr id="6"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609600" y="1219200"/>
            <a:ext cx="10972800" cy="493776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500"/>
              </a:lnSpc>
            </a:pPr>
            <a:r>
              <a:rPr lang="zh-CN" altLang="en-US" sz="2200" dirty="0">
                <a:latin typeface="微软雅黑" panose="020B0503020204020204" pitchFamily="34" charset="-122"/>
                <a:ea typeface="微软雅黑" panose="020B0503020204020204" pitchFamily="34" charset="-122"/>
              </a:rPr>
              <a:t>卷积的结果按输出长度不同可以分为三类：</a:t>
            </a:r>
            <a:endParaRPr lang="zh-CN" altLang="en-US" sz="2200" dirty="0">
              <a:latin typeface="微软雅黑" panose="020B0503020204020204" pitchFamily="34" charset="-122"/>
              <a:ea typeface="微软雅黑" panose="020B0503020204020204" pitchFamily="34" charset="-122"/>
            </a:endParaRPr>
          </a:p>
          <a:p>
            <a:pPr lvl="1">
              <a:lnSpc>
                <a:spcPts val="3500"/>
              </a:lnSpc>
              <a:spcBef>
                <a:spcPts val="1800"/>
              </a:spcBef>
            </a:pPr>
            <a:r>
              <a:rPr lang="zh-CN" altLang="en-US" sz="2200" b="1" dirty="0">
                <a:latin typeface="微软雅黑" panose="020B0503020204020204" pitchFamily="34" charset="-122"/>
                <a:ea typeface="微软雅黑" panose="020B0503020204020204" pitchFamily="34" charset="-122"/>
                <a:cs typeface="STIX Two Math" panose="02020603050405020304" pitchFamily="18" charset="0"/>
              </a:rPr>
              <a:t>窄卷积</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：步长 𝑇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 1 </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，两端不补零 𝑃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 0 </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，卷积后输出长度为 𝑀 − 𝐾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+ 1</a:t>
            </a:r>
            <a:endParaRPr lang="en-US" altLang="zh-CN" sz="2200" dirty="0">
              <a:latin typeface="微软雅黑" panose="020B0503020204020204" pitchFamily="34" charset="-122"/>
              <a:ea typeface="微软雅黑" panose="020B0503020204020204" pitchFamily="34" charset="-122"/>
              <a:cs typeface="STIX Two Math" panose="02020603050405020304" pitchFamily="18" charset="0"/>
            </a:endParaRPr>
          </a:p>
          <a:p>
            <a:pPr lvl="1">
              <a:lnSpc>
                <a:spcPts val="3500"/>
              </a:lnSpc>
            </a:pPr>
            <a:r>
              <a:rPr lang="zh-CN" altLang="en-US" sz="2200" b="1" dirty="0">
                <a:latin typeface="微软雅黑" panose="020B0503020204020204" pitchFamily="34" charset="-122"/>
                <a:ea typeface="微软雅黑" panose="020B0503020204020204" pitchFamily="34" charset="-122"/>
                <a:cs typeface="STIX Two Math" panose="02020603050405020304" pitchFamily="18" charset="0"/>
              </a:rPr>
              <a:t>宽卷积</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：步长 𝑇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 1 </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，两端补零 𝑃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 </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𝐾 −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1 </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，卷积后输出长度 𝑀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 </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𝐾 −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1 </a:t>
            </a:r>
            <a:endParaRPr lang="en-US" altLang="zh-CN" sz="2200" dirty="0">
              <a:latin typeface="微软雅黑" panose="020B0503020204020204" pitchFamily="34" charset="-122"/>
              <a:ea typeface="微软雅黑" panose="020B0503020204020204" pitchFamily="34" charset="-122"/>
              <a:cs typeface="STIX Two Math" panose="02020603050405020304" pitchFamily="18" charset="0"/>
            </a:endParaRPr>
          </a:p>
          <a:p>
            <a:pPr lvl="1">
              <a:lnSpc>
                <a:spcPts val="3500"/>
              </a:lnSpc>
            </a:pPr>
            <a:r>
              <a:rPr lang="zh-CN" altLang="en-US" sz="2200" b="1" dirty="0">
                <a:latin typeface="微软雅黑" panose="020B0503020204020204" pitchFamily="34" charset="-122"/>
                <a:ea typeface="微软雅黑" panose="020B0503020204020204" pitchFamily="34" charset="-122"/>
                <a:cs typeface="STIX Two Math" panose="02020603050405020304" pitchFamily="18" charset="0"/>
              </a:rPr>
              <a:t>等宽卷积</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：步长 𝑇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 1 </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，两端补零 𝑃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𝐾 − </a:t>
            </a:r>
            <a:r>
              <a:rPr lang="en-US" altLang="zh-CN" sz="2200" dirty="0">
                <a:latin typeface="微软雅黑" panose="020B0503020204020204" pitchFamily="34" charset="-122"/>
                <a:ea typeface="微软雅黑" panose="020B0503020204020204" pitchFamily="34" charset="-122"/>
                <a:cs typeface="STIX Two Math" panose="02020603050405020304" pitchFamily="18" charset="0"/>
              </a:rPr>
              <a:t>1)/2 </a:t>
            </a:r>
            <a:r>
              <a:rPr lang="zh-CN" altLang="en-US" sz="2200" dirty="0">
                <a:latin typeface="微软雅黑" panose="020B0503020204020204" pitchFamily="34" charset="-122"/>
                <a:ea typeface="微软雅黑" panose="020B0503020204020204" pitchFamily="34" charset="-122"/>
                <a:cs typeface="STIX Two Math" panose="02020603050405020304" pitchFamily="18" charset="0"/>
              </a:rPr>
              <a:t>，卷积后输出长度 𝑀 </a:t>
            </a:r>
            <a:endParaRPr lang="en-US" altLang="zh-CN" sz="2200" dirty="0">
              <a:latin typeface="微软雅黑" panose="020B0503020204020204" pitchFamily="34" charset="-122"/>
              <a:ea typeface="微软雅黑" panose="020B0503020204020204" pitchFamily="34" charset="-122"/>
              <a:cs typeface="STIX Two Math" panose="02020603050405020304" pitchFamily="18" charset="0"/>
            </a:endParaRPr>
          </a:p>
          <a:p>
            <a:pPr lvl="1"/>
            <a:endParaRPr lang="en-US" altLang="zh-CN" sz="2200" dirty="0">
              <a:latin typeface="微软雅黑" panose="020B0503020204020204" pitchFamily="34" charset="-122"/>
              <a:ea typeface="微软雅黑" panose="020B0503020204020204" pitchFamily="34" charset="-122"/>
            </a:endParaRPr>
          </a:p>
          <a:p>
            <a:pPr lvl="1"/>
            <a:endParaRPr lang="en-US" altLang="zh-CN" sz="2200" dirty="0">
              <a:latin typeface="微软雅黑" panose="020B0503020204020204" pitchFamily="34" charset="-122"/>
              <a:ea typeface="微软雅黑" panose="020B0503020204020204" pitchFamily="34" charset="-122"/>
            </a:endParaRPr>
          </a:p>
          <a:p>
            <a:pPr lvl="1">
              <a:lnSpc>
                <a:spcPts val="3500"/>
              </a:lnSpc>
            </a:pPr>
            <a:r>
              <a:rPr lang="zh-CN" altLang="en-US" sz="2200" dirty="0">
                <a:latin typeface="微软雅黑" panose="020B0503020204020204" pitchFamily="34" charset="-122"/>
                <a:ea typeface="微软雅黑" panose="020B0503020204020204" pitchFamily="34" charset="-122"/>
              </a:rPr>
              <a:t>在早期的文献中，卷积一般默认为窄卷积。</a:t>
            </a:r>
            <a:endParaRPr lang="en-US" altLang="zh-CN" sz="2200" dirty="0">
              <a:latin typeface="微软雅黑" panose="020B0503020204020204" pitchFamily="34" charset="-122"/>
              <a:ea typeface="微软雅黑" panose="020B0503020204020204" pitchFamily="34" charset="-122"/>
            </a:endParaRPr>
          </a:p>
          <a:p>
            <a:pPr lvl="1">
              <a:lnSpc>
                <a:spcPts val="3500"/>
              </a:lnSpc>
            </a:pPr>
            <a:r>
              <a:rPr lang="zh-CN" altLang="en-US" sz="2200" dirty="0">
                <a:latin typeface="微软雅黑" panose="020B0503020204020204" pitchFamily="34" charset="-122"/>
                <a:ea typeface="微软雅黑" panose="020B0503020204020204" pitchFamily="34" charset="-122"/>
              </a:rPr>
              <a:t>而目前的文献中，卷积一般默认为等宽卷积。</a:t>
            </a:r>
            <a:endParaRPr lang="en-US" altLang="zh-CN" sz="2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sp>
        <p:nvSpPr>
          <p:cNvPr id="4"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fade">
                                      <p:cBhvr>
                                        <p:cTn id="1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744187" y="1146544"/>
                <a:ext cx="10382992" cy="2073003"/>
              </a:xfrm>
              <a:prstGeom prst="rect">
                <a:avLst/>
              </a:prstGeom>
            </p:spPr>
            <p:txBody>
              <a:bodyPr wrap="square">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卷积也经常用在图像处理中</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因为图像为一个二维结构，所以需要将一维卷积进行扩展，进行二维卷积。</a:t>
                </a:r>
                <a:endParaRPr lang="zh-CN" altLang="en-US"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给定一个图像𝑿 ∈ </a:t>
                </a:r>
                <a14:m>
                  <m:oMath xmlns:m="http://schemas.openxmlformats.org/officeDocument/2006/math">
                    <m:sSup>
                      <m:sSupPr>
                        <m:ctrlPr>
                          <a:rPr lang="en-US" altLang="zh-CN" sz="2200" b="1" i="1" dirty="0" smtClean="0">
                            <a:latin typeface="Cambria Math" panose="02040503050406030204" pitchFamily="18" charset="0"/>
                          </a:rPr>
                        </m:ctrlPr>
                      </m:sSupPr>
                      <m:e>
                        <m:r>
                          <a:rPr lang="en-US" altLang="zh-CN" sz="2200" b="1" i="1" dirty="0">
                            <a:latin typeface="Cambria Math" panose="02040503050406030204" pitchFamily="18" charset="0"/>
                          </a:rPr>
                          <m:t>𝑹</m:t>
                        </m:r>
                      </m:e>
                      <m:sup>
                        <m:r>
                          <a:rPr lang="en-US" altLang="zh-CN" sz="2200" b="1" i="1" dirty="0" smtClean="0">
                            <a:latin typeface="Cambria Math" panose="02040503050406030204" pitchFamily="18" charset="0"/>
                          </a:rPr>
                          <m:t>𝑴</m:t>
                        </m:r>
                        <m:r>
                          <a:rPr lang="en-US" altLang="zh-CN" sz="2200" b="1" i="1" dirty="0" smtClean="0">
                            <a:latin typeface="Cambria Math" panose="02040503050406030204" pitchFamily="18" charset="0"/>
                            <a:ea typeface="Cambria Math" panose="02040503050406030204" pitchFamily="18" charset="0"/>
                          </a:rPr>
                          <m:t>×</m:t>
                        </m:r>
                        <m:r>
                          <a:rPr lang="en-US" altLang="zh-CN" sz="2200" b="1" i="1" dirty="0" smtClean="0">
                            <a:latin typeface="Cambria Math" panose="02040503050406030204" pitchFamily="18" charset="0"/>
                          </a:rPr>
                          <m:t>𝑵</m:t>
                        </m:r>
                      </m:sup>
                    </m:sSup>
                  </m:oMath>
                </a14:m>
                <a:r>
                  <a:rPr lang="zh-CN" altLang="en-US" sz="2200" dirty="0">
                    <a:latin typeface="微软雅黑" panose="020B0503020204020204" pitchFamily="34" charset="-122"/>
                    <a:ea typeface="微软雅黑" panose="020B0503020204020204" pitchFamily="34" charset="-122"/>
                  </a:rPr>
                  <a:t> 和一个滤波器𝑾 ∈ </a:t>
                </a:r>
                <a14:m>
                  <m:oMath xmlns:m="http://schemas.openxmlformats.org/officeDocument/2006/math">
                    <m:sSup>
                      <m:sSupPr>
                        <m:ctrlPr>
                          <a:rPr lang="en-US" altLang="zh-CN" sz="2200" b="1" i="1" dirty="0">
                            <a:latin typeface="Cambria Math" panose="02040503050406030204" pitchFamily="18" charset="0"/>
                          </a:rPr>
                        </m:ctrlPr>
                      </m:sSupPr>
                      <m:e>
                        <m:r>
                          <a:rPr lang="en-US" altLang="zh-CN" sz="2200" b="1" i="1" dirty="0">
                            <a:latin typeface="Cambria Math" panose="02040503050406030204" pitchFamily="18" charset="0"/>
                          </a:rPr>
                          <m:t>𝑹</m:t>
                        </m:r>
                      </m:e>
                      <m:sup>
                        <m:r>
                          <a:rPr lang="en-US" altLang="zh-CN" sz="2200" b="1" i="1" dirty="0" smtClean="0">
                            <a:latin typeface="Cambria Math" panose="02040503050406030204" pitchFamily="18" charset="0"/>
                          </a:rPr>
                          <m:t>𝑼</m:t>
                        </m:r>
                        <m:r>
                          <a:rPr lang="en-US" altLang="zh-CN" sz="2200" b="1" i="1" dirty="0" smtClean="0">
                            <a:latin typeface="Cambria Math" panose="02040503050406030204" pitchFamily="18" charset="0"/>
                            <a:ea typeface="Cambria Math" panose="02040503050406030204" pitchFamily="18" charset="0"/>
                          </a:rPr>
                          <m:t>×</m:t>
                        </m:r>
                        <m:r>
                          <a:rPr lang="en-US" altLang="zh-CN" sz="2200" b="1" i="1" dirty="0" smtClean="0">
                            <a:latin typeface="Cambria Math" panose="02040503050406030204" pitchFamily="18" charset="0"/>
                          </a:rPr>
                          <m:t>𝑽</m:t>
                        </m:r>
                      </m:sup>
                    </m:sSup>
                  </m:oMath>
                </a14:m>
                <a:r>
                  <a:rPr lang="zh-CN" altLang="en-US" sz="2200" dirty="0">
                    <a:latin typeface="微软雅黑" panose="020B0503020204020204" pitchFamily="34" charset="-122"/>
                    <a:ea typeface="微软雅黑" panose="020B0503020204020204" pitchFamily="34" charset="-122"/>
                  </a:rPr>
                  <a:t> ，一般𝑈 </a:t>
                </a:r>
                <a:r>
                  <a:rPr lang="en-US" altLang="zh-CN" sz="2200" dirty="0">
                    <a:latin typeface="微软雅黑" panose="020B0503020204020204" pitchFamily="34" charset="-122"/>
                    <a:ea typeface="微软雅黑" panose="020B0503020204020204" pitchFamily="34" charset="-122"/>
                  </a:rPr>
                  <a:t>&lt;&lt; </a:t>
                </a:r>
                <a:r>
                  <a:rPr lang="zh-CN" altLang="en-US" sz="2200" dirty="0">
                    <a:latin typeface="微软雅黑" panose="020B0503020204020204" pitchFamily="34" charset="-122"/>
                    <a:ea typeface="微软雅黑" panose="020B0503020204020204" pitchFamily="34" charset="-122"/>
                  </a:rPr>
                  <a:t>𝑀</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𝑉 </a:t>
                </a:r>
                <a:r>
                  <a:rPr lang="en-US" altLang="zh-CN" sz="2200" dirty="0">
                    <a:latin typeface="微软雅黑" panose="020B0503020204020204" pitchFamily="34" charset="-122"/>
                    <a:ea typeface="微软雅黑" panose="020B0503020204020204" pitchFamily="34" charset="-122"/>
                  </a:rPr>
                  <a:t>&lt;&lt; </a:t>
                </a:r>
                <a:r>
                  <a:rPr lang="zh-CN" altLang="en-US" sz="2200" dirty="0">
                    <a:latin typeface="微软雅黑" panose="020B0503020204020204" pitchFamily="34" charset="-122"/>
                    <a:ea typeface="微软雅黑" panose="020B0503020204020204" pitchFamily="34" charset="-122"/>
                  </a:rPr>
                  <a:t>𝑁，其卷积为：</a:t>
                </a:r>
                <a:endParaRPr lang="zh-CN" altLang="en-US" sz="2200" dirty="0">
                  <a:latin typeface="微软雅黑" panose="020B0503020204020204" pitchFamily="34" charset="-122"/>
                  <a:ea typeface="微软雅黑" panose="020B0503020204020204" pitchFamily="34" charset="-122"/>
                </a:endParaRPr>
              </a:p>
            </p:txBody>
          </p:sp>
        </mc:Choice>
        <mc:Fallback>
          <p:sp>
            <p:nvSpPr>
              <p:cNvPr id="7" name="矩形 6"/>
              <p:cNvSpPr>
                <a:spLocks noRot="1" noChangeAspect="1" noMove="1" noResize="1" noEditPoints="1" noAdjustHandles="1" noChangeArrowheads="1" noChangeShapeType="1" noTextEdit="1"/>
              </p:cNvSpPr>
              <p:nvPr/>
            </p:nvSpPr>
            <p:spPr>
              <a:xfrm>
                <a:off x="744187" y="1146544"/>
                <a:ext cx="10382992" cy="2073003"/>
              </a:xfrm>
              <a:prstGeom prst="rect">
                <a:avLst/>
              </a:prstGeom>
              <a:blipFill rotWithShape="1">
                <a:blip r:embed="rId1"/>
                <a:stretch>
                  <a:fillRect l="-6" t="-18" r="1" b="-976"/>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3969203" y="3429000"/>
            <a:ext cx="3600450" cy="952500"/>
          </a:xfrm>
          <a:prstGeom prst="rect">
            <a:avLst/>
          </a:prstGeom>
        </p:spPr>
      </p:pic>
      <mc:AlternateContent xmlns:mc="http://schemas.openxmlformats.org/markup-compatibility/2006">
        <mc:Choice xmlns:a14="http://schemas.microsoft.com/office/drawing/2010/main" Requires="a14">
          <p:sp>
            <p:nvSpPr>
              <p:cNvPr id="9" name="矩形 8"/>
              <p:cNvSpPr/>
              <p:nvPr/>
            </p:nvSpPr>
            <p:spPr>
              <a:xfrm>
                <a:off x="744187" y="4622776"/>
                <a:ext cx="10050483" cy="462884"/>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为了简单起见，这里假设卷积的输出</a:t>
                </a: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𝒚</m:t>
                        </m:r>
                      </m:e>
                      <m:sub>
                        <m:r>
                          <a:rPr lang="en-US" altLang="zh-CN" sz="2200" b="1" i="1" dirty="0" smtClean="0">
                            <a:latin typeface="Cambria Math" panose="02040503050406030204" pitchFamily="18" charset="0"/>
                          </a:rPr>
                          <m:t>𝒊𝒋</m:t>
                        </m:r>
                      </m:sub>
                    </m:sSub>
                  </m:oMath>
                </a14:m>
                <a:r>
                  <a:rPr lang="zh-CN" altLang="en-US" sz="2200" dirty="0">
                    <a:latin typeface="微软雅黑" panose="020B0503020204020204" pitchFamily="34" charset="-122"/>
                    <a:ea typeface="微软雅黑" panose="020B0503020204020204" pitchFamily="34" charset="-122"/>
                  </a:rPr>
                  <a:t> 的下标</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𝑖</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𝑗</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从</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𝑈</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𝑉</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开始。</a:t>
                </a:r>
                <a:endParaRPr lang="zh-CN" altLang="en-US" sz="2200" dirty="0">
                  <a:latin typeface="微软雅黑" panose="020B0503020204020204" pitchFamily="34" charset="-122"/>
                  <a:ea typeface="微软雅黑" panose="020B0503020204020204" pitchFamily="34" charset="-122"/>
                </a:endParaRPr>
              </a:p>
            </p:txBody>
          </p:sp>
        </mc:Choice>
        <mc:Fallback>
          <p:sp>
            <p:nvSpPr>
              <p:cNvPr id="9" name="矩形 8"/>
              <p:cNvSpPr>
                <a:spLocks noRot="1" noChangeAspect="1" noMove="1" noResize="1" noEditPoints="1" noAdjustHandles="1" noChangeArrowheads="1" noChangeShapeType="1" noTextEdit="1"/>
              </p:cNvSpPr>
              <p:nvPr/>
            </p:nvSpPr>
            <p:spPr>
              <a:xfrm>
                <a:off x="744187" y="4622776"/>
                <a:ext cx="10050483" cy="462884"/>
              </a:xfrm>
              <a:prstGeom prst="rect">
                <a:avLst/>
              </a:prstGeom>
              <a:blipFill rotWithShape="1">
                <a:blip r:embed="rId3"/>
                <a:stretch>
                  <a:fillRect l="-6" t="-1778" r="3" b="125"/>
                </a:stretch>
              </a:blipFill>
            </p:spPr>
            <p:txBody>
              <a:bodyPr/>
              <a:lstStyle/>
              <a:p>
                <a:r>
                  <a:rPr lang="zh-CN" altLang="en-US">
                    <a:noFill/>
                  </a:rPr>
                  <a:t> </a:t>
                </a:r>
              </a:p>
            </p:txBody>
          </p:sp>
        </mc:Fallback>
      </mc:AlternateContent>
      <p:sp>
        <p:nvSpPr>
          <p:cNvPr id="10"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二维卷积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7846" y="1099133"/>
            <a:ext cx="6915676"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给定一个输入信息 𝑿 和滤波器 𝑾 的二维卷积定义为：</a:t>
            </a:r>
            <a:endParaRPr lang="zh-CN" altLang="en-US" sz="2200" dirty="0">
              <a:latin typeface="微软雅黑" panose="020B0503020204020204" pitchFamily="34" charset="-122"/>
              <a:ea typeface="微软雅黑" panose="020B0503020204020204" pitchFamily="34" charset="-122"/>
            </a:endParaRPr>
          </a:p>
        </p:txBody>
      </p:sp>
      <p:sp>
        <p:nvSpPr>
          <p:cNvPr id="6" name="矩形 5"/>
          <p:cNvSpPr/>
          <p:nvPr/>
        </p:nvSpPr>
        <p:spPr>
          <a:xfrm>
            <a:off x="4868515" y="1787340"/>
            <a:ext cx="164339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𝒀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𝑾 ∗ 𝑿</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777846" y="2415455"/>
            <a:ext cx="3512500"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其中∗ 表示二维卷积运算。</a:t>
            </a:r>
            <a:endParaRPr lang="zh-CN" altLang="en-US" sz="2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2207459" y="3302766"/>
            <a:ext cx="7315200" cy="2847975"/>
          </a:xfrm>
          <a:prstGeom prst="rect">
            <a:avLst/>
          </a:prstGeom>
        </p:spPr>
      </p:pic>
      <p:sp>
        <p:nvSpPr>
          <p:cNvPr id="9"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二维卷积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pic>
        <p:nvPicPr>
          <p:cNvPr id="9" name="Picture 2"/>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562717" y="1873332"/>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98562" y="1325212"/>
            <a:ext cx="4010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61278" y="4184197"/>
            <a:ext cx="3990975" cy="180022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二维卷积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矩形 9"/>
              <p:cNvSpPr/>
              <p:nvPr/>
            </p:nvSpPr>
            <p:spPr>
              <a:xfrm>
                <a:off x="777846" y="1120676"/>
                <a:ext cx="10801444" cy="1823576"/>
              </a:xfrm>
              <a:prstGeom prst="rect">
                <a:avLst/>
              </a:prstGeom>
            </p:spPr>
            <p:txBody>
              <a:bodyPr wrap="square">
                <a:spAutoFit/>
              </a:bodyPr>
              <a:lstStyle/>
              <a:p>
                <a:pPr marL="342900" indent="-342900">
                  <a:lnSpc>
                    <a:spcPts val="45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在图像处理中，卷积经常作为特征提取的有效方法。</a:t>
                </a:r>
                <a:endParaRPr lang="en-US" altLang="zh-CN" sz="2200" dirty="0">
                  <a:latin typeface="微软雅黑" panose="020B0503020204020204" pitchFamily="34" charset="-122"/>
                  <a:ea typeface="微软雅黑" panose="020B0503020204020204" pitchFamily="34" charset="-122"/>
                </a:endParaRPr>
              </a:p>
              <a:p>
                <a:pPr marL="342900" indent="-342900">
                  <a:lnSpc>
                    <a:spcPts val="45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在图像处理中常用的均值滤波（</a:t>
                </a:r>
                <a:r>
                  <a:rPr lang="en-US" altLang="zh-CN" sz="2200" dirty="0">
                    <a:latin typeface="微软雅黑" panose="020B0503020204020204" pitchFamily="34" charset="-122"/>
                    <a:ea typeface="微软雅黑" panose="020B0503020204020204" pitchFamily="34" charset="-122"/>
                  </a:rPr>
                  <a:t>Mean Filter</a:t>
                </a:r>
                <a:r>
                  <a:rPr lang="zh-CN" altLang="en-US" sz="2200" dirty="0">
                    <a:latin typeface="微软雅黑" panose="020B0503020204020204" pitchFamily="34" charset="-122"/>
                    <a:ea typeface="微软雅黑" panose="020B0503020204020204" pitchFamily="34" charset="-122"/>
                  </a:rPr>
                  <a:t>）就是一种二维卷积，将当前位置的像素值设为滤波器窗口中所有像素的平均值，即</a:t>
                </a:r>
                <a14:m>
                  <m:oMath xmlns:m="http://schemas.openxmlformats.org/officeDocument/2006/math">
                    <m:sSub>
                      <m:sSubPr>
                        <m:ctrlPr>
                          <a:rPr lang="en-US" altLang="zh-CN" sz="2200" i="1" dirty="0">
                            <a:latin typeface="Cambria Math" panose="02040503050406030204" pitchFamily="18" charset="0"/>
                          </a:rPr>
                        </m:ctrlPr>
                      </m:sSubPr>
                      <m:e>
                        <m:r>
                          <a:rPr lang="en-US" altLang="zh-CN" sz="2200" i="1" dirty="0">
                            <a:latin typeface="Cambria Math" panose="02040503050406030204" pitchFamily="18" charset="0"/>
                          </a:rPr>
                          <m:t>𝑤</m:t>
                        </m:r>
                      </m:e>
                      <m:sub>
                        <m:r>
                          <a:rPr lang="en-US" altLang="zh-CN" sz="2200" i="1" dirty="0">
                            <a:latin typeface="Cambria Math" panose="02040503050406030204" pitchFamily="18" charset="0"/>
                          </a:rPr>
                          <m:t>𝑢𝑣</m:t>
                        </m:r>
                      </m:sub>
                    </m:sSub>
                    <m:r>
                      <a:rPr lang="en-US" altLang="zh-CN" sz="2200" i="1" dirty="0">
                        <a:latin typeface="Cambria Math" panose="02040503050406030204" pitchFamily="18" charset="0"/>
                      </a:rPr>
                      <m:t>=</m:t>
                    </m:r>
                    <m:f>
                      <m:fPr>
                        <m:ctrlPr>
                          <a:rPr lang="en-US" altLang="zh-CN" sz="2200" i="1" dirty="0">
                            <a:latin typeface="Cambria Math" panose="02040503050406030204" pitchFamily="18" charset="0"/>
                          </a:rPr>
                        </m:ctrlPr>
                      </m:fPr>
                      <m:num>
                        <m:r>
                          <a:rPr lang="en-US" altLang="zh-CN" sz="2200" i="1" dirty="0">
                            <a:latin typeface="Cambria Math" panose="02040503050406030204" pitchFamily="18" charset="0"/>
                          </a:rPr>
                          <m:t>1</m:t>
                        </m:r>
                      </m:num>
                      <m:den>
                        <m:r>
                          <a:rPr lang="en-US" altLang="zh-CN" sz="2200" i="1" dirty="0">
                            <a:latin typeface="Cambria Math" panose="02040503050406030204" pitchFamily="18" charset="0"/>
                          </a:rPr>
                          <m:t>𝑈𝑉</m:t>
                        </m:r>
                      </m:den>
                    </m:f>
                  </m:oMath>
                </a14:m>
                <a:r>
                  <a:rPr lang="zh-CN" altLang="en-US" sz="2200" dirty="0">
                    <a:latin typeface="微软雅黑" panose="020B0503020204020204" pitchFamily="34" charset="-122"/>
                    <a:ea typeface="微软雅黑" panose="020B0503020204020204" pitchFamily="34" charset="-122"/>
                  </a:rPr>
                  <a:t> 。</a:t>
                </a:r>
                <a:endParaRPr lang="zh-CN" altLang="en-US" sz="2200" dirty="0">
                  <a:latin typeface="微软雅黑" panose="020B0503020204020204" pitchFamily="34" charset="-122"/>
                  <a:ea typeface="微软雅黑" panose="020B0503020204020204" pitchFamily="34" charset="-122"/>
                </a:endParaRPr>
              </a:p>
            </p:txBody>
          </p:sp>
        </mc:Choice>
        <mc:Fallback>
          <p:sp>
            <p:nvSpPr>
              <p:cNvPr id="10" name="矩形 9"/>
              <p:cNvSpPr>
                <a:spLocks noRot="1" noChangeAspect="1" noMove="1" noResize="1" noEditPoints="1" noAdjustHandles="1" noChangeArrowheads="1" noChangeShapeType="1" noTextEdit="1"/>
              </p:cNvSpPr>
              <p:nvPr/>
            </p:nvSpPr>
            <p:spPr>
              <a:xfrm>
                <a:off x="777846" y="1120676"/>
                <a:ext cx="10801444" cy="1823576"/>
              </a:xfrm>
              <a:prstGeom prst="rect">
                <a:avLst/>
              </a:prstGeom>
              <a:blipFill rotWithShape="1">
                <a:blip r:embed="rId1"/>
                <a:stretch>
                  <a:fillRect l="-6" t="-29" r="1" b="21"/>
                </a:stretch>
              </a:blipFill>
            </p:spPr>
            <p:txBody>
              <a:bodyPr/>
              <a:lstStyle/>
              <a:p>
                <a:r>
                  <a:rPr lang="zh-CN" altLang="en-US">
                    <a:noFill/>
                  </a:rPr>
                  <a:t> </a:t>
                </a:r>
              </a:p>
            </p:txBody>
          </p:sp>
        </mc:Fallback>
      </mc:AlternateContent>
      <p:pic>
        <p:nvPicPr>
          <p:cNvPr id="5" name="图片 4" descr="v2-a4552450f9ca496886c48cdd44475cce_r"/>
          <p:cNvPicPr>
            <a:picLocks noChangeAspect="1"/>
          </p:cNvPicPr>
          <p:nvPr/>
        </p:nvPicPr>
        <p:blipFill rotWithShape="1">
          <a:blip r:embed="rId2"/>
          <a:srcRect r="58816"/>
          <a:stretch>
            <a:fillRect/>
          </a:stretch>
        </p:blipFill>
        <p:spPr>
          <a:xfrm>
            <a:off x="936466" y="3724258"/>
            <a:ext cx="2769866" cy="2347807"/>
          </a:xfrm>
          <a:prstGeom prst="rect">
            <a:avLst/>
          </a:prstGeom>
        </p:spPr>
      </p:pic>
      <p:pic>
        <p:nvPicPr>
          <p:cNvPr id="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88709" y="3506078"/>
            <a:ext cx="3989366" cy="276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descr="v2-a4552450f9ca496886c48cdd44475cce_r"/>
          <p:cNvPicPr>
            <a:picLocks noChangeAspect="1"/>
          </p:cNvPicPr>
          <p:nvPr/>
        </p:nvPicPr>
        <p:blipFill rotWithShape="1">
          <a:blip r:embed="rId2"/>
          <a:srcRect l="56771"/>
          <a:stretch>
            <a:fillRect/>
          </a:stretch>
        </p:blipFill>
        <p:spPr>
          <a:xfrm>
            <a:off x="3788228" y="3724258"/>
            <a:ext cx="2907429" cy="2347807"/>
          </a:xfrm>
          <a:prstGeom prst="rect">
            <a:avLst/>
          </a:prstGeom>
        </p:spPr>
      </p:pic>
      <p:sp>
        <p:nvSpPr>
          <p:cNvPr id="9"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二维卷积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sp>
        <p:nvSpPr>
          <p:cNvPr id="10" name="矩形 9"/>
          <p:cNvSpPr/>
          <p:nvPr/>
        </p:nvSpPr>
        <p:spPr>
          <a:xfrm>
            <a:off x="777846" y="1662280"/>
            <a:ext cx="4775948" cy="4134915"/>
          </a:xfrm>
          <a:prstGeom prst="rect">
            <a:avLst/>
          </a:prstGeom>
        </p:spPr>
        <p:txBody>
          <a:bodyPr wrap="square">
            <a:spAutoFit/>
          </a:bodyPr>
          <a:lstStyle/>
          <a:p>
            <a:pPr marL="342900" indent="-342900" algn="just">
              <a:lnSpc>
                <a:spcPts val="40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一幅图像在经过卷积操作后得到结果称为</a:t>
            </a:r>
            <a:r>
              <a:rPr lang="zh-CN" altLang="en-US" sz="2200" b="1" dirty="0">
                <a:latin typeface="微软雅黑" panose="020B0503020204020204" pitchFamily="34" charset="-122"/>
                <a:ea typeface="微软雅黑" panose="020B0503020204020204" pitchFamily="34" charset="-122"/>
              </a:rPr>
              <a:t>特征映射</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Feature Map</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342900" indent="-342900" algn="just">
              <a:lnSpc>
                <a:spcPts val="40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右图给出在图像处理中几种常用的滤波器，以及其对应的特征映射。图中最上面的滤波器是常用的高斯滤波器，可以用来对图像进行平滑去噪；中间和最下面的滤波器可以用来提取边缘特征。</a:t>
            </a:r>
            <a:endParaRPr lang="zh-CN" altLang="en-US" sz="2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8674" y="1478553"/>
            <a:ext cx="5310845" cy="4688982"/>
          </a:xfrm>
          <a:prstGeom prst="rect">
            <a:avLst/>
          </a:prstGeom>
        </p:spPr>
      </p:pic>
      <p:sp>
        <p:nvSpPr>
          <p:cNvPr id="5"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二维卷积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二维卷积</a:t>
            </a:r>
            <a:endParaRPr lang="zh-CN" altLang="en-US" sz="2800" b="1" dirty="0">
              <a:latin typeface="微软雅黑" panose="020B0503020204020204" pitchFamily="34" charset="-122"/>
              <a:ea typeface="微软雅黑" panose="020B0503020204020204" pitchFamily="34" charset="-122"/>
            </a:endParaRPr>
          </a:p>
        </p:txBody>
      </p:sp>
      <p:pic>
        <p:nvPicPr>
          <p:cNvPr id="15362" name="Picture 2"/>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12192000" cy="6908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pic>
        <p:nvPicPr>
          <p:cNvPr id="7" name="内容占位符 3"/>
          <p:cNvPicPr>
            <a:picLocks noChangeAspect="1"/>
          </p:cNvPicPr>
          <p:nvPr/>
        </p:nvPicPr>
        <p:blipFill>
          <a:blip r:embed="rId1"/>
          <a:stretch>
            <a:fillRect/>
          </a:stretch>
        </p:blipFill>
        <p:spPr>
          <a:xfrm>
            <a:off x="9113846" y="774918"/>
            <a:ext cx="2576093" cy="2484788"/>
          </a:xfrm>
          <a:prstGeom prst="rect">
            <a:avLst/>
          </a:prstGeom>
        </p:spPr>
      </p:pic>
      <p:pic>
        <p:nvPicPr>
          <p:cNvPr id="8" name="图片 7"/>
          <p:cNvPicPr>
            <a:picLocks noChangeAspect="1"/>
          </p:cNvPicPr>
          <p:nvPr/>
        </p:nvPicPr>
        <p:blipFill>
          <a:blip r:embed="rId2"/>
          <a:stretch>
            <a:fillRect/>
          </a:stretch>
        </p:blipFill>
        <p:spPr>
          <a:xfrm>
            <a:off x="6410393" y="1014982"/>
            <a:ext cx="1974757" cy="2244724"/>
          </a:xfrm>
          <a:prstGeom prst="rect">
            <a:avLst/>
          </a:prstGeom>
        </p:spPr>
      </p:pic>
      <p:pic>
        <p:nvPicPr>
          <p:cNvPr id="9" name="图片 8"/>
          <p:cNvPicPr>
            <a:picLocks noChangeAspect="1"/>
          </p:cNvPicPr>
          <p:nvPr/>
        </p:nvPicPr>
        <p:blipFill>
          <a:blip r:embed="rId3"/>
          <a:stretch>
            <a:fillRect/>
          </a:stretch>
        </p:blipFill>
        <p:spPr>
          <a:xfrm>
            <a:off x="3460728" y="1014982"/>
            <a:ext cx="2220969" cy="2175643"/>
          </a:xfrm>
          <a:prstGeom prst="rect">
            <a:avLst/>
          </a:prstGeom>
        </p:spPr>
      </p:pic>
      <p:pic>
        <p:nvPicPr>
          <p:cNvPr id="10" name="图片 9"/>
          <p:cNvPicPr>
            <a:picLocks noChangeAspect="1"/>
          </p:cNvPicPr>
          <p:nvPr/>
        </p:nvPicPr>
        <p:blipFill>
          <a:blip r:embed="rId4"/>
          <a:stretch>
            <a:fillRect/>
          </a:stretch>
        </p:blipFill>
        <p:spPr>
          <a:xfrm>
            <a:off x="632398" y="975067"/>
            <a:ext cx="2085975" cy="2284639"/>
          </a:xfrm>
          <a:prstGeom prst="rect">
            <a:avLst/>
          </a:prstGeom>
        </p:spPr>
      </p:pic>
      <p:sp>
        <p:nvSpPr>
          <p:cNvPr id="12" name="文本框 11"/>
          <p:cNvSpPr txBox="1"/>
          <p:nvPr/>
        </p:nvSpPr>
        <p:spPr>
          <a:xfrm>
            <a:off x="646057" y="3232806"/>
            <a:ext cx="182614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步长</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，零填充</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3484125" y="3232806"/>
            <a:ext cx="182614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步长</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，零填充</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484701" y="3240453"/>
            <a:ext cx="182614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步长</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，零填充</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9485277" y="3232806"/>
            <a:ext cx="182614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步长</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，零填充</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rotWithShape="1">
          <a:blip r:embed="rId5">
            <a:duotone>
              <a:prstClr val="black"/>
              <a:schemeClr val="bg1">
                <a:tint val="45000"/>
                <a:satMod val="400000"/>
              </a:schemeClr>
            </a:duotone>
          </a:blip>
          <a:srcRect r="23247"/>
          <a:stretch>
            <a:fillRect/>
          </a:stretch>
        </p:blipFill>
        <p:spPr bwMode="auto">
          <a:xfrm>
            <a:off x="4051952" y="3900243"/>
            <a:ext cx="3903899" cy="1152525"/>
          </a:xfrm>
          <a:prstGeom prst="rect">
            <a:avLst/>
          </a:prstGeom>
          <a:noFill/>
          <a:ln w="9525">
            <a:noFill/>
            <a:miter lim="800000"/>
            <a:headEnd/>
            <a:tailEnd/>
          </a:ln>
        </p:spPr>
      </p:pic>
      <p:sp>
        <p:nvSpPr>
          <p:cNvPr id="15"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二维卷积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424024" y="5270117"/>
                <a:ext cx="11411447" cy="1107996"/>
              </a:xfrm>
              <a:prstGeom prst="rect">
                <a:avLst/>
              </a:prstGeom>
              <a:noFill/>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在上面的两个公式中，</a:t>
                </a:r>
                <a14:m>
                  <m:oMath xmlns:m="http://schemas.openxmlformats.org/officeDocument/2006/math">
                    <m:sSub>
                      <m:sSubPr>
                        <m:ctrlPr>
                          <a:rPr lang="en-US" altLang="zh-CN" sz="2200" b="1" i="1" smtClean="0">
                            <a:latin typeface="Cambria Math" panose="02040503050406030204" pitchFamily="18" charset="0"/>
                            <a:ea typeface="微软雅黑" panose="020B0503020204020204" pitchFamily="34" charset="-122"/>
                          </a:rPr>
                        </m:ctrlPr>
                      </m:sSubPr>
                      <m:e>
                        <m:r>
                          <a:rPr lang="en-US" altLang="zh-CN" sz="2200" b="1" i="1" smtClean="0">
                            <a:latin typeface="Cambria Math" panose="02040503050406030204" pitchFamily="18" charset="0"/>
                            <a:ea typeface="微软雅黑" panose="020B0503020204020204" pitchFamily="34" charset="-122"/>
                          </a:rPr>
                          <m:t>𝑾</m:t>
                        </m:r>
                      </m:e>
                      <m:sub>
                        <m:r>
                          <a:rPr lang="en-US" altLang="zh-CN" sz="2200" b="1" i="1" smtClean="0">
                            <a:latin typeface="Cambria Math" panose="02040503050406030204" pitchFamily="18" charset="0"/>
                            <a:ea typeface="微软雅黑" panose="020B0503020204020204" pitchFamily="34" charset="-122"/>
                          </a:rPr>
                          <m:t>𝟐</m:t>
                        </m:r>
                      </m:sub>
                    </m:sSub>
                  </m:oMath>
                </a14:m>
                <a:r>
                  <a:rPr lang="zh-CN" altLang="en-US" sz="2200" dirty="0">
                    <a:latin typeface="微软雅黑" panose="020B0503020204020204" pitchFamily="34" charset="-122"/>
                    <a:ea typeface="微软雅黑" panose="020B0503020204020204" pitchFamily="34" charset="-122"/>
                  </a:rPr>
                  <a:t>是卷积后的</a:t>
                </a:r>
                <a:r>
                  <a:rPr lang="en-US" altLang="zh-CN" sz="2200" dirty="0" err="1">
                    <a:latin typeface="微软雅黑" panose="020B0503020204020204" pitchFamily="34" charset="-122"/>
                    <a:ea typeface="微软雅黑" panose="020B0503020204020204" pitchFamily="34" charset="-122"/>
                  </a:rPr>
                  <a:t>feature_map</a:t>
                </a:r>
                <a:r>
                  <a:rPr lang="zh-CN" altLang="en-US" sz="2200" dirty="0">
                    <a:latin typeface="微软雅黑" panose="020B0503020204020204" pitchFamily="34" charset="-122"/>
                    <a:ea typeface="微软雅黑" panose="020B0503020204020204" pitchFamily="34" charset="-122"/>
                  </a:rPr>
                  <a:t>的宽度，</a:t>
                </a:r>
                <a:r>
                  <a:rPr lang="en-US" altLang="zh-CN" sz="2200" dirty="0">
                    <a:ea typeface="微软雅黑" panose="020B0503020204020204" pitchFamily="34" charset="-122"/>
                  </a:rPr>
                  <a:t> </a:t>
                </a:r>
                <a14:m>
                  <m:oMath xmlns:m="http://schemas.openxmlformats.org/officeDocument/2006/math">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𝑾</m:t>
                        </m:r>
                      </m:e>
                      <m:sub>
                        <m:r>
                          <a:rPr lang="en-US" altLang="zh-CN" sz="2200" b="1" i="1">
                            <a:latin typeface="Cambria Math" panose="02040503050406030204" pitchFamily="18" charset="0"/>
                            <a:ea typeface="微软雅黑" panose="020B0503020204020204" pitchFamily="34" charset="-122"/>
                          </a:rPr>
                          <m:t>𝟐</m:t>
                        </m:r>
                      </m:sub>
                    </m:sSub>
                  </m:oMath>
                </a14:m>
                <a:r>
                  <a:rPr lang="zh-CN" altLang="en-US" sz="2200" dirty="0">
                    <a:latin typeface="微软雅黑" panose="020B0503020204020204" pitchFamily="34" charset="-122"/>
                    <a:ea typeface="微软雅黑" panose="020B0503020204020204" pitchFamily="34" charset="-122"/>
                  </a:rPr>
                  <a:t>是卷积前图像的宽度；</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𝐹</m:t>
                    </m:r>
                  </m:oMath>
                </a14:m>
                <a:r>
                  <a:rPr lang="zh-CN" altLang="en-US" sz="2200" dirty="0">
                    <a:latin typeface="微软雅黑" panose="020B0503020204020204" pitchFamily="34" charset="-122"/>
                    <a:ea typeface="微软雅黑" panose="020B0503020204020204" pitchFamily="34" charset="-122"/>
                  </a:rPr>
                  <a:t>是滤波器的宽度，</a:t>
                </a:r>
                <a14:m>
                  <m:oMath xmlns:m="http://schemas.openxmlformats.org/officeDocument/2006/math">
                    <m:r>
                      <a:rPr lang="en-US" altLang="zh-CN" sz="2200" b="1" i="1" dirty="0" smtClean="0">
                        <a:latin typeface="Cambria Math" panose="02040503050406030204" pitchFamily="18" charset="0"/>
                        <a:ea typeface="微软雅黑" panose="020B0503020204020204" pitchFamily="34" charset="-122"/>
                      </a:rPr>
                      <m:t>𝑷</m:t>
                    </m:r>
                  </m:oMath>
                </a14:m>
                <a:r>
                  <a:rPr lang="zh-CN" altLang="en-US" sz="2200" dirty="0">
                    <a:latin typeface="微软雅黑" panose="020B0503020204020204" pitchFamily="34" charset="-122"/>
                    <a:ea typeface="微软雅黑" panose="020B0503020204020204" pitchFamily="34" charset="-122"/>
                  </a:rPr>
                  <a:t>是零填充的数量（零填充：指在原始图像周围补几圈</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，如果</a:t>
                </a:r>
                <a14:m>
                  <m:oMath xmlns:m="http://schemas.openxmlformats.org/officeDocument/2006/math">
                    <m:r>
                      <a:rPr lang="en-US" altLang="zh-CN" sz="2200" b="1" i="1" dirty="0" smtClean="0">
                        <a:latin typeface="Cambria Math" panose="02040503050406030204" pitchFamily="18" charset="0"/>
                        <a:ea typeface="微软雅黑" panose="020B0503020204020204" pitchFamily="34" charset="-122"/>
                      </a:rPr>
                      <m:t>𝑷</m:t>
                    </m:r>
                  </m:oMath>
                </a14:m>
                <a:r>
                  <a:rPr lang="zh-CN" altLang="en-US" sz="2200" dirty="0">
                    <a:latin typeface="微软雅黑" panose="020B0503020204020204" pitchFamily="34" charset="-122"/>
                    <a:ea typeface="微软雅黑" panose="020B0503020204020204" pitchFamily="34" charset="-122"/>
                  </a:rPr>
                  <a:t>的值是</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，那么就补</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圈</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200" b="1" i="1" dirty="0" smtClean="0">
                        <a:latin typeface="Cambria Math" panose="02040503050406030204" pitchFamily="18" charset="0"/>
                        <a:ea typeface="微软雅黑" panose="020B0503020204020204" pitchFamily="34" charset="-122"/>
                      </a:rPr>
                      <m:t>𝑺</m:t>
                    </m:r>
                  </m:oMath>
                </a14:m>
                <a:r>
                  <a:rPr lang="zh-CN" altLang="en-US" sz="2200" dirty="0">
                    <a:latin typeface="微软雅黑" panose="020B0503020204020204" pitchFamily="34" charset="-122"/>
                    <a:ea typeface="微软雅黑" panose="020B0503020204020204" pitchFamily="34" charset="-122"/>
                  </a:rPr>
                  <a:t>是步长；</a:t>
                </a:r>
                <a14:m>
                  <m:oMath xmlns:m="http://schemas.openxmlformats.org/officeDocument/2006/math">
                    <m:sSub>
                      <m:sSubPr>
                        <m:ctrlPr>
                          <a:rPr lang="en-US" altLang="zh-CN" sz="2200" b="1" i="1" smtClean="0">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𝑯</m:t>
                        </m:r>
                      </m:e>
                      <m:sub>
                        <m:r>
                          <a:rPr lang="en-US" altLang="zh-CN" sz="2200" b="1" i="1" smtClean="0">
                            <a:latin typeface="Cambria Math" panose="02040503050406030204" pitchFamily="18" charset="0"/>
                            <a:ea typeface="微软雅黑" panose="020B0503020204020204" pitchFamily="34" charset="-122"/>
                          </a:rPr>
                          <m:t>𝟐</m:t>
                        </m:r>
                      </m:sub>
                    </m:sSub>
                  </m:oMath>
                </a14:m>
                <a:r>
                  <a:rPr lang="zh-CN" altLang="en-US" sz="2200" dirty="0">
                    <a:latin typeface="微软雅黑" panose="020B0503020204020204" pitchFamily="34" charset="-122"/>
                    <a:ea typeface="微软雅黑" panose="020B0503020204020204" pitchFamily="34" charset="-122"/>
                  </a:rPr>
                  <a:t>是卷积后的</a:t>
                </a:r>
                <a:r>
                  <a:rPr lang="en-US" altLang="zh-CN" sz="2200" dirty="0" err="1">
                    <a:latin typeface="微软雅黑" panose="020B0503020204020204" pitchFamily="34" charset="-122"/>
                    <a:ea typeface="微软雅黑" panose="020B0503020204020204" pitchFamily="34" charset="-122"/>
                  </a:rPr>
                  <a:t>feature_map</a:t>
                </a:r>
                <a:r>
                  <a:rPr lang="zh-CN" altLang="en-US" sz="2200" dirty="0">
                    <a:latin typeface="微软雅黑" panose="020B0503020204020204" pitchFamily="34" charset="-122"/>
                    <a:ea typeface="微软雅黑" panose="020B0503020204020204" pitchFamily="34" charset="-122"/>
                  </a:rPr>
                  <a:t>；</a:t>
                </a:r>
                <a:r>
                  <a:rPr lang="en-US" altLang="zh-CN" sz="2200" dirty="0">
                    <a:ea typeface="微软雅黑" panose="020B0503020204020204" pitchFamily="34" charset="-122"/>
                  </a:rPr>
                  <a:t> </a:t>
                </a:r>
                <a14:m>
                  <m:oMath xmlns:m="http://schemas.openxmlformats.org/officeDocument/2006/math">
                    <m:sSub>
                      <m:sSubPr>
                        <m:ctrlPr>
                          <a:rPr lang="en-US" altLang="zh-CN" sz="2200" b="1" i="1" smtClean="0">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𝑯</m:t>
                        </m:r>
                      </m:e>
                      <m:sub>
                        <m:r>
                          <a:rPr lang="en-US" altLang="zh-CN" sz="2200" b="1" i="1">
                            <a:latin typeface="Cambria Math" panose="02040503050406030204" pitchFamily="18" charset="0"/>
                            <a:ea typeface="微软雅黑" panose="020B0503020204020204" pitchFamily="34" charset="-122"/>
                          </a:rPr>
                          <m:t>𝟏</m:t>
                        </m:r>
                      </m:sub>
                    </m:sSub>
                  </m:oMath>
                </a14:m>
                <a:r>
                  <a:rPr lang="zh-CN" altLang="en-US" sz="2200" dirty="0">
                    <a:latin typeface="微软雅黑" panose="020B0503020204020204" pitchFamily="34" charset="-122"/>
                    <a:ea typeface="微软雅黑" panose="020B0503020204020204" pitchFamily="34" charset="-122"/>
                  </a:rPr>
                  <a:t>是卷积前图像的宽度。</a:t>
                </a:r>
                <a:endParaRPr lang="zh-CN" altLang="en-US" sz="2200" dirty="0">
                  <a:latin typeface="微软雅黑" panose="020B0503020204020204" pitchFamily="34" charset="-122"/>
                  <a:ea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424024" y="5270117"/>
                <a:ext cx="11411447" cy="1107996"/>
              </a:xfrm>
              <a:prstGeom prst="rect">
                <a:avLst/>
              </a:prstGeom>
              <a:blipFill rotWithShape="1">
                <a:blip r:embed="rId6"/>
                <a:stretch>
                  <a:fillRect l="-4" t="-23" r="3" b="16"/>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矩形 1"/>
              <p:cNvSpPr/>
              <p:nvPr/>
            </p:nvSpPr>
            <p:spPr>
              <a:xfrm>
                <a:off x="684810" y="1110918"/>
                <a:ext cx="10726529" cy="3503523"/>
              </a:xfrm>
              <a:prstGeom prst="rect">
                <a:avLst/>
              </a:prstGeom>
            </p:spPr>
            <p:txBody>
              <a:bodyPr wrap="square">
                <a:spAutoFit/>
              </a:bodyPr>
              <a:lstStyle/>
              <a:p>
                <a:pPr marL="342900" indent="-342900" algn="just">
                  <a:lnSpc>
                    <a:spcPts val="38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在机器学习和图像处理领域，卷积的主要功能是在一个图像（或某种特征）上滑动一个卷积核（即滤波器），通过卷积操作得到一组新的特征。在计算卷积的过程中，需要进行</a:t>
                </a:r>
                <a:r>
                  <a:rPr lang="zh-CN" altLang="en-US" sz="2200" dirty="0">
                    <a:solidFill>
                      <a:schemeClr val="accent2">
                        <a:lumMod val="75000"/>
                      </a:schemeClr>
                    </a:solidFill>
                    <a:latin typeface="微软雅黑" panose="020B0503020204020204" pitchFamily="34" charset="-122"/>
                    <a:ea typeface="微软雅黑" panose="020B0503020204020204" pitchFamily="34" charset="-122"/>
                  </a:rPr>
                  <a:t>卷积核翻转</a:t>
                </a:r>
                <a:r>
                  <a:rPr lang="zh-CN" altLang="en-US" sz="2200" dirty="0">
                    <a:latin typeface="微软雅黑" panose="020B0503020204020204" pitchFamily="34" charset="-122"/>
                    <a:ea typeface="微软雅黑" panose="020B0503020204020204" pitchFamily="34" charset="-122"/>
                  </a:rPr>
                  <a:t>。在具体实现上，一般会以互相关操作来代替卷积，从而会减少一些不必要的操作或开销。</a:t>
                </a:r>
                <a:endParaRPr lang="en-US" altLang="zh-CN" sz="2200" dirty="0">
                  <a:latin typeface="微软雅黑" panose="020B0503020204020204" pitchFamily="34" charset="-122"/>
                  <a:ea typeface="微软雅黑" panose="020B0503020204020204" pitchFamily="34" charset="-122"/>
                </a:endParaRPr>
              </a:p>
              <a:p>
                <a:pPr marL="342900" indent="-342900" algn="just">
                  <a:lnSpc>
                    <a:spcPts val="38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互相关（</a:t>
                </a:r>
                <a:r>
                  <a:rPr lang="en-US" altLang="zh-CN" sz="2200" dirty="0">
                    <a:latin typeface="微软雅黑" panose="020B0503020204020204" pitchFamily="34" charset="-122"/>
                    <a:ea typeface="微软雅黑" panose="020B0503020204020204" pitchFamily="34" charset="-122"/>
                  </a:rPr>
                  <a:t>Cross-Correlation</a:t>
                </a:r>
                <a:r>
                  <a:rPr lang="zh-CN" altLang="en-US" sz="2200" dirty="0">
                    <a:latin typeface="微软雅黑" panose="020B0503020204020204" pitchFamily="34" charset="-122"/>
                    <a:ea typeface="微软雅黑" panose="020B0503020204020204" pitchFamily="34" charset="-122"/>
                  </a:rPr>
                  <a:t>）是一个衡量两个序列相关性的函数，通常是用滑动窗口的点积计算来实现。</a:t>
                </a:r>
                <a:endParaRPr lang="en-US" altLang="zh-CN" sz="2200" dirty="0">
                  <a:latin typeface="微软雅黑" panose="020B0503020204020204" pitchFamily="34" charset="-122"/>
                  <a:ea typeface="微软雅黑" panose="020B0503020204020204" pitchFamily="34" charset="-122"/>
                </a:endParaRPr>
              </a:p>
              <a:p>
                <a:pPr marL="342900" indent="-342900" algn="just">
                  <a:lnSpc>
                    <a:spcPts val="38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给定一个图像𝑿 ∈ </a:t>
                </a:r>
                <a14:m>
                  <m:oMath xmlns:m="http://schemas.openxmlformats.org/officeDocument/2006/math">
                    <m:sSup>
                      <m:sSupPr>
                        <m:ctrlPr>
                          <a:rPr lang="en-US" altLang="zh-CN" sz="2200" b="1" i="1" dirty="0">
                            <a:latin typeface="Cambria Math" panose="02040503050406030204" pitchFamily="18" charset="0"/>
                          </a:rPr>
                        </m:ctrlPr>
                      </m:sSupPr>
                      <m:e>
                        <m:r>
                          <a:rPr lang="en-US" altLang="zh-CN" sz="2200" b="1" i="1" dirty="0">
                            <a:latin typeface="Cambria Math" panose="02040503050406030204" pitchFamily="18" charset="0"/>
                          </a:rPr>
                          <m:t>𝑹</m:t>
                        </m:r>
                      </m:e>
                      <m:sup>
                        <m:r>
                          <a:rPr lang="en-US" altLang="zh-CN" sz="2200" b="1" i="1" dirty="0">
                            <a:latin typeface="Cambria Math" panose="02040503050406030204" pitchFamily="18" charset="0"/>
                          </a:rPr>
                          <m:t>𝑴</m:t>
                        </m:r>
                        <m:r>
                          <a:rPr lang="en-US" altLang="zh-CN" sz="2200" b="1" i="1" dirty="0">
                            <a:latin typeface="Cambria Math" panose="02040503050406030204" pitchFamily="18" charset="0"/>
                            <a:ea typeface="Cambria Math" panose="02040503050406030204" pitchFamily="18" charset="0"/>
                          </a:rPr>
                          <m:t>×</m:t>
                        </m:r>
                        <m:r>
                          <a:rPr lang="en-US" altLang="zh-CN" sz="2200" b="1" i="1" dirty="0">
                            <a:latin typeface="Cambria Math" panose="02040503050406030204" pitchFamily="18" charset="0"/>
                          </a:rPr>
                          <m:t>𝑵</m:t>
                        </m:r>
                      </m:sup>
                    </m:sSup>
                  </m:oMath>
                </a14:m>
                <a:r>
                  <a:rPr lang="zh-CN" altLang="en-US" sz="2200" dirty="0">
                    <a:latin typeface="微软雅黑" panose="020B0503020204020204" pitchFamily="34" charset="-122"/>
                    <a:ea typeface="微软雅黑" panose="020B0503020204020204" pitchFamily="34" charset="-122"/>
                  </a:rPr>
                  <a:t> 和一个卷积核𝑾 ∈ </a:t>
                </a:r>
                <a14:m>
                  <m:oMath xmlns:m="http://schemas.openxmlformats.org/officeDocument/2006/math">
                    <m:sSup>
                      <m:sSupPr>
                        <m:ctrlPr>
                          <a:rPr lang="en-US" altLang="zh-CN" sz="2200" b="1" i="1" dirty="0">
                            <a:latin typeface="Cambria Math" panose="02040503050406030204" pitchFamily="18" charset="0"/>
                          </a:rPr>
                        </m:ctrlPr>
                      </m:sSupPr>
                      <m:e>
                        <m:r>
                          <a:rPr lang="en-US" altLang="zh-CN" sz="2200" b="1" i="1" dirty="0">
                            <a:latin typeface="Cambria Math" panose="02040503050406030204" pitchFamily="18" charset="0"/>
                          </a:rPr>
                          <m:t>𝑹</m:t>
                        </m:r>
                      </m:e>
                      <m:sup>
                        <m:r>
                          <a:rPr lang="en-US" altLang="zh-CN" sz="2200" b="1" i="1" dirty="0">
                            <a:latin typeface="Cambria Math" panose="02040503050406030204" pitchFamily="18" charset="0"/>
                          </a:rPr>
                          <m:t>𝑼</m:t>
                        </m:r>
                        <m:r>
                          <a:rPr lang="en-US" altLang="zh-CN" sz="2200" b="1" i="1" dirty="0">
                            <a:latin typeface="Cambria Math" panose="02040503050406030204" pitchFamily="18" charset="0"/>
                            <a:ea typeface="Cambria Math" panose="02040503050406030204" pitchFamily="18" charset="0"/>
                          </a:rPr>
                          <m:t>×</m:t>
                        </m:r>
                        <m:r>
                          <a:rPr lang="en-US" altLang="zh-CN" sz="2200" b="1" i="1" dirty="0">
                            <a:latin typeface="Cambria Math" panose="02040503050406030204" pitchFamily="18" charset="0"/>
                          </a:rPr>
                          <m:t>𝑽</m:t>
                        </m:r>
                      </m:sup>
                    </m:sSup>
                  </m:oMath>
                </a14:m>
                <a:r>
                  <a:rPr lang="zh-CN" altLang="en-US" sz="2200" dirty="0">
                    <a:latin typeface="微软雅黑" panose="020B0503020204020204" pitchFamily="34" charset="-122"/>
                    <a:ea typeface="微软雅黑" panose="020B0503020204020204" pitchFamily="34" charset="-122"/>
                  </a:rPr>
                  <a:t> ，它们的互相关为</a:t>
                </a:r>
                <a:endParaRPr lang="zh-CN" altLang="en-US" sz="2200" dirty="0">
                  <a:latin typeface="微软雅黑" panose="020B0503020204020204" pitchFamily="34" charset="-122"/>
                  <a:ea typeface="微软雅黑" panose="020B0503020204020204" pitchFamily="34" charset="-122"/>
                </a:endParaRPr>
              </a:p>
            </p:txBody>
          </p:sp>
        </mc:Choice>
        <mc:Fallback>
          <p:sp>
            <p:nvSpPr>
              <p:cNvPr id="2" name="矩形 1"/>
              <p:cNvSpPr>
                <a:spLocks noRot="1" noChangeAspect="1" noMove="1" noResize="1" noEditPoints="1" noAdjustHandles="1" noChangeArrowheads="1" noChangeShapeType="1" noTextEdit="1"/>
              </p:cNvSpPr>
              <p:nvPr/>
            </p:nvSpPr>
            <p:spPr>
              <a:xfrm>
                <a:off x="684810" y="1110918"/>
                <a:ext cx="10726529" cy="3503523"/>
              </a:xfrm>
              <a:prstGeom prst="rect">
                <a:avLst/>
              </a:prstGeom>
              <a:blipFill rotWithShape="1">
                <a:blip r:embed="rId1"/>
                <a:stretch>
                  <a:fillRect l="-3" t="-9" r="-423" b="15"/>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4049581" y="5028073"/>
            <a:ext cx="3495675" cy="971550"/>
          </a:xfrm>
          <a:prstGeom prst="rect">
            <a:avLst/>
          </a:prstGeom>
        </p:spPr>
      </p:pic>
      <p:sp>
        <p:nvSpPr>
          <p:cNvPr id="8"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卷积运算与互相关运算</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6.1 </a:t>
            </a:r>
            <a:r>
              <a:rPr lang="zh-CN" altLang="en-US" sz="3600" dirty="0">
                <a:solidFill>
                  <a:srgbClr val="000000"/>
                </a:solidFill>
                <a:latin typeface="微软雅黑" panose="020B0503020204020204" pitchFamily="34" charset="-122"/>
                <a:ea typeface="微软雅黑" panose="020B0503020204020204" pitchFamily="34" charset="-122"/>
              </a:rPr>
              <a:t>卷积运算</a:t>
            </a:r>
            <a:endParaRPr lang="en-US" altLang="zh-CN" sz="3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6.2 </a:t>
            </a:r>
            <a:r>
              <a:rPr lang="zh-CN" altLang="en-US" sz="3600" dirty="0">
                <a:solidFill>
                  <a:srgbClr val="000000"/>
                </a:solidFill>
                <a:latin typeface="微软雅黑" panose="020B0503020204020204" pitchFamily="34" charset="-122"/>
                <a:ea typeface="微软雅黑" panose="020B0503020204020204" pitchFamily="34" charset="-122"/>
              </a:rPr>
              <a:t>卷积的动机：稀疏交互、参数共享、平移不变性</a:t>
            </a:r>
            <a:endParaRPr lang="en-US" altLang="zh-CN" sz="3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6.3 </a:t>
            </a:r>
            <a:r>
              <a:rPr lang="zh-CN" altLang="en-US" sz="3600" dirty="0">
                <a:solidFill>
                  <a:srgbClr val="000000"/>
                </a:solidFill>
                <a:latin typeface="微软雅黑" panose="020B0503020204020204" pitchFamily="34" charset="-122"/>
                <a:ea typeface="微软雅黑" panose="020B0503020204020204" pitchFamily="34" charset="-122"/>
              </a:rPr>
              <a:t>池化</a:t>
            </a:r>
            <a:endParaRPr lang="en-US" altLang="zh-CN" sz="3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rgbClr val="000000"/>
                </a:solidFill>
                <a:latin typeface="微软雅黑" panose="020B0503020204020204" pitchFamily="34" charset="-122"/>
                <a:ea typeface="微软雅黑" panose="020B0503020204020204" pitchFamily="34" charset="-122"/>
              </a:rPr>
              <a:t>6.4 </a:t>
            </a:r>
            <a:r>
              <a:rPr lang="zh-CN" altLang="en-US" sz="3600" dirty="0">
                <a:solidFill>
                  <a:srgbClr val="000000"/>
                </a:solidFill>
                <a:latin typeface="微软雅黑" panose="020B0503020204020204" pitchFamily="34" charset="-122"/>
                <a:ea typeface="微软雅黑" panose="020B0503020204020204" pitchFamily="34" charset="-122"/>
              </a:rPr>
              <a:t>卷积神经网络</a:t>
            </a:r>
            <a:endParaRPr lang="en-US" altLang="zh-CN" sz="36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213076" y="2136628"/>
            <a:ext cx="3495675" cy="989126"/>
          </a:xfrm>
          <a:prstGeom prst="rect">
            <a:avLst/>
          </a:prstGeom>
        </p:spPr>
      </p:pic>
      <p:pic>
        <p:nvPicPr>
          <p:cNvPr id="5" name="图片 4"/>
          <p:cNvPicPr>
            <a:picLocks noChangeAspect="1"/>
          </p:cNvPicPr>
          <p:nvPr/>
        </p:nvPicPr>
        <p:blipFill>
          <a:blip r:embed="rId2"/>
          <a:stretch>
            <a:fillRect/>
          </a:stretch>
        </p:blipFill>
        <p:spPr>
          <a:xfrm>
            <a:off x="6130309" y="2156023"/>
            <a:ext cx="3600450" cy="969731"/>
          </a:xfrm>
          <a:prstGeom prst="rect">
            <a:avLst/>
          </a:prstGeom>
        </p:spPr>
      </p:pic>
      <p:sp>
        <p:nvSpPr>
          <p:cNvPr id="4" name="矩形 3"/>
          <p:cNvSpPr/>
          <p:nvPr/>
        </p:nvSpPr>
        <p:spPr>
          <a:xfrm>
            <a:off x="6223615" y="1404507"/>
            <a:ext cx="1197764"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卷  积：</a:t>
            </a:r>
            <a:endParaRPr lang="zh-CN" altLang="en-US" sz="2200" dirty="0">
              <a:latin typeface="微软雅黑" panose="020B0503020204020204" pitchFamily="34" charset="-122"/>
              <a:ea typeface="微软雅黑" panose="020B0503020204020204" pitchFamily="34" charset="-122"/>
            </a:endParaRPr>
          </a:p>
        </p:txBody>
      </p:sp>
      <p:sp>
        <p:nvSpPr>
          <p:cNvPr id="6" name="矩形 5"/>
          <p:cNvSpPr/>
          <p:nvPr/>
        </p:nvSpPr>
        <p:spPr>
          <a:xfrm>
            <a:off x="684810" y="5794372"/>
            <a:ext cx="10437280" cy="769441"/>
          </a:xfrm>
          <a:prstGeom prst="rect">
            <a:avLst/>
          </a:prstGeom>
        </p:spPr>
        <p:txBody>
          <a:bodyPr wrap="square">
            <a:spAutoFit/>
          </a:bodyPr>
          <a:lstStyle/>
          <a:p>
            <a:pPr algn="just"/>
            <a:r>
              <a:rPr lang="zh-CN" altLang="en-US" sz="2200" b="1" dirty="0">
                <a:solidFill>
                  <a:schemeClr val="accent2">
                    <a:lumMod val="75000"/>
                  </a:schemeClr>
                </a:solidFill>
                <a:latin typeface="微软雅黑" panose="020B0503020204020204" pitchFamily="34" charset="-122"/>
                <a:ea typeface="微软雅黑" panose="020B0503020204020204" pitchFamily="34" charset="-122"/>
              </a:rPr>
              <a:t>两个公式相比较可知，互相关和卷积的区别仅仅在于卷积核是否进行翻转。因此互相关也可以称为不翻转卷积。</a:t>
            </a:r>
            <a:endParaRPr lang="zh-CN" altLang="en-US" sz="22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213076" y="1404161"/>
            <a:ext cx="1313180"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互相关：</a:t>
            </a:r>
            <a:endParaRPr lang="zh-CN" altLang="en-US" sz="2200" dirty="0">
              <a:latin typeface="微软雅黑" panose="020B0503020204020204" pitchFamily="34" charset="-122"/>
              <a:ea typeface="微软雅黑" panose="020B0503020204020204" pitchFamily="34" charset="-122"/>
            </a:endParaRPr>
          </a:p>
        </p:txBody>
      </p:sp>
      <p:pic>
        <p:nvPicPr>
          <p:cNvPr id="1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599" y="3310376"/>
            <a:ext cx="5447519" cy="235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11" y="3776718"/>
            <a:ext cx="5746304" cy="1366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卷积运算与互相关运算</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5"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684810" y="1110918"/>
            <a:ext cx="10038607" cy="591700"/>
          </a:xfrm>
          <a:prstGeom prst="rect">
            <a:avLst/>
          </a:prstGeom>
        </p:spPr>
        <p:txBody>
          <a:bodyPr wrap="square">
            <a:spAutoFit/>
          </a:bodyPr>
          <a:lstStyle/>
          <a:p>
            <a:pPr>
              <a:lnSpc>
                <a:spcPts val="4500"/>
              </a:lnSpc>
            </a:pPr>
            <a:r>
              <a:rPr lang="zh-CN" altLang="en-US" sz="2200" dirty="0">
                <a:latin typeface="微软雅黑" panose="020B0503020204020204" pitchFamily="34" charset="-122"/>
                <a:ea typeface="微软雅黑" panose="020B0503020204020204" pitchFamily="34" charset="-122"/>
              </a:rPr>
              <a:t>给定一个输入信息𝑿和滤波器𝑾 的二维互相关定义为：</a:t>
            </a:r>
            <a:endParaRPr lang="zh-CN" altLang="en-US" sz="22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5704113" y="2026582"/>
            <a:ext cx="2095500" cy="438150"/>
          </a:xfrm>
          <a:prstGeom prst="rect">
            <a:avLst/>
          </a:prstGeom>
        </p:spPr>
      </p:pic>
      <p:pic>
        <p:nvPicPr>
          <p:cNvPr id="8" name="图片 7"/>
          <p:cNvPicPr>
            <a:picLocks noChangeAspect="1"/>
          </p:cNvPicPr>
          <p:nvPr/>
        </p:nvPicPr>
        <p:blipFill>
          <a:blip r:embed="rId2"/>
          <a:stretch>
            <a:fillRect/>
          </a:stretch>
        </p:blipFill>
        <p:spPr>
          <a:xfrm>
            <a:off x="4274622" y="2026582"/>
            <a:ext cx="1600200" cy="381000"/>
          </a:xfrm>
          <a:prstGeom prst="rect">
            <a:avLst/>
          </a:prstGeom>
        </p:spPr>
      </p:pic>
      <mc:AlternateContent xmlns:mc="http://schemas.openxmlformats.org/markup-compatibility/2006">
        <mc:Choice xmlns:a14="http://schemas.microsoft.com/office/drawing/2010/main" Requires="a14">
          <p:sp>
            <p:nvSpPr>
              <p:cNvPr id="10" name="矩形 9"/>
              <p:cNvSpPr/>
              <p:nvPr/>
            </p:nvSpPr>
            <p:spPr>
              <a:xfrm>
                <a:off x="684810" y="2464732"/>
                <a:ext cx="10658092" cy="588623"/>
              </a:xfrm>
              <a:prstGeom prst="rect">
                <a:avLst/>
              </a:prstGeom>
            </p:spPr>
            <p:txBody>
              <a:bodyPr wrap="square">
                <a:spAutoFit/>
              </a:bodyPr>
              <a:lstStyle/>
              <a:p>
                <a:pPr algn="just">
                  <a:lnSpc>
                    <a:spcPts val="4500"/>
                  </a:lnSpc>
                </a:pPr>
                <a:r>
                  <a:rPr lang="zh-CN" altLang="en-US" sz="2200"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sz="2200" i="1" dirty="0" smtClean="0">
                        <a:latin typeface="Cambria Math" panose="02040503050406030204" pitchFamily="18" charset="0"/>
                        <a:ea typeface="微软雅黑" panose="020B0503020204020204" pitchFamily="34" charset="-122"/>
                      </a:rPr>
                      <m:t>⊗</m:t>
                    </m:r>
                  </m:oMath>
                </a14:m>
                <a:r>
                  <a:rPr lang="zh-CN" altLang="en-US" sz="2200" dirty="0">
                    <a:latin typeface="微软雅黑" panose="020B0503020204020204" pitchFamily="34" charset="-122"/>
                    <a:ea typeface="微软雅黑" panose="020B0503020204020204" pitchFamily="34" charset="-122"/>
                  </a:rPr>
                  <a:t>表示互相关运算，</a:t>
                </a:r>
                <a:r>
                  <a:rPr lang="en-US" altLang="zh-CN" sz="2200" dirty="0">
                    <a:latin typeface="微软雅黑" panose="020B0503020204020204" pitchFamily="34" charset="-122"/>
                    <a:ea typeface="微软雅黑" panose="020B0503020204020204" pitchFamily="34" charset="-122"/>
                  </a:rPr>
                  <a:t>rot180(⋅) </a:t>
                </a:r>
                <a:r>
                  <a:rPr lang="zh-CN" altLang="en-US" sz="2200" dirty="0">
                    <a:latin typeface="微软雅黑" panose="020B0503020204020204" pitchFamily="34" charset="-122"/>
                    <a:ea typeface="微软雅黑" panose="020B0503020204020204" pitchFamily="34" charset="-122"/>
                  </a:rPr>
                  <a:t>表示旋转</a:t>
                </a:r>
                <a:r>
                  <a:rPr lang="en-US" altLang="zh-CN" sz="2200" dirty="0">
                    <a:latin typeface="微软雅黑" panose="020B0503020204020204" pitchFamily="34" charset="-122"/>
                    <a:ea typeface="微软雅黑" panose="020B0503020204020204" pitchFamily="34" charset="-122"/>
                  </a:rPr>
                  <a:t>180 </a:t>
                </a:r>
                <a:r>
                  <a:rPr lang="zh-CN" altLang="en-US" sz="2200" dirty="0">
                    <a:latin typeface="微软雅黑" panose="020B0503020204020204" pitchFamily="34" charset="-122"/>
                    <a:ea typeface="微软雅黑" panose="020B0503020204020204" pitchFamily="34" charset="-122"/>
                  </a:rPr>
                  <a:t>度，</a:t>
                </a:r>
                <a14:m>
                  <m:oMath xmlns:m="http://schemas.openxmlformats.org/officeDocument/2006/math">
                    <m:r>
                      <a:rPr lang="zh-CN" altLang="en-US" sz="2200" i="1" dirty="0" smtClean="0">
                        <a:latin typeface="Cambria Math" panose="02040503050406030204" pitchFamily="18" charset="0"/>
                        <a:ea typeface="微软雅黑" panose="020B0503020204020204" pitchFamily="34" charset="-122"/>
                      </a:rPr>
                      <m:t>𝒀</m:t>
                    </m:r>
                    <m:r>
                      <a:rPr lang="zh-CN" altLang="en-US" sz="2200" i="1" dirty="0" smtClean="0">
                        <a:latin typeface="Cambria Math" panose="02040503050406030204" pitchFamily="18" charset="0"/>
                        <a:ea typeface="微软雅黑" panose="020B0503020204020204" pitchFamily="34" charset="-122"/>
                      </a:rPr>
                      <m:t> ∈ </m:t>
                    </m:r>
                    <m:sSup>
                      <m:sSupPr>
                        <m:ctrlPr>
                          <a:rPr lang="en-US" altLang="zh-CN" sz="2200" i="1" dirty="0" smtClean="0">
                            <a:latin typeface="Cambria Math" panose="02040503050406030204" pitchFamily="18" charset="0"/>
                            <a:ea typeface="微软雅黑" panose="020B0503020204020204" pitchFamily="34" charset="-122"/>
                          </a:rPr>
                        </m:ctrlPr>
                      </m:sSupPr>
                      <m:e>
                        <m:r>
                          <m:rPr>
                            <m:sty m:val="p"/>
                          </m:rPr>
                          <a:rPr lang="en-US" altLang="zh-CN" sz="2200" i="1" dirty="0">
                            <a:latin typeface="Cambria Math" panose="02040503050406030204" pitchFamily="18" charset="0"/>
                            <a:ea typeface="微软雅黑" panose="020B0503020204020204" pitchFamily="34" charset="-122"/>
                          </a:rPr>
                          <m:t>R</m:t>
                        </m:r>
                      </m:e>
                      <m:sup>
                        <m:r>
                          <a:rPr lang="zh-CN" altLang="en-US" sz="2200" i="1" dirty="0">
                            <a:latin typeface="Cambria Math" panose="02040503050406030204" pitchFamily="18" charset="0"/>
                            <a:ea typeface="微软雅黑" panose="020B0503020204020204" pitchFamily="34" charset="-122"/>
                          </a:rPr>
                          <m:t>𝑀</m:t>
                        </m:r>
                        <m:r>
                          <a:rPr lang="zh-CN" altLang="en-US" sz="2200" i="1" dirty="0">
                            <a:latin typeface="Cambria Math" panose="02040503050406030204" pitchFamily="18" charset="0"/>
                            <a:ea typeface="微软雅黑" panose="020B0503020204020204" pitchFamily="34" charset="-122"/>
                          </a:rPr>
                          <m:t>−</m:t>
                        </m:r>
                        <m:r>
                          <a:rPr lang="zh-CN" altLang="en-US" sz="2200" i="1" dirty="0">
                            <a:latin typeface="Cambria Math" panose="02040503050406030204" pitchFamily="18" charset="0"/>
                            <a:ea typeface="微软雅黑" panose="020B0503020204020204" pitchFamily="34" charset="-122"/>
                          </a:rPr>
                          <m:t>𝑈</m:t>
                        </m:r>
                        <m:r>
                          <a:rPr lang="en-US" altLang="zh-CN" sz="2200" i="1" dirty="0">
                            <a:latin typeface="Cambria Math" panose="02040503050406030204" pitchFamily="18" charset="0"/>
                            <a:ea typeface="微软雅黑" panose="020B0503020204020204" pitchFamily="34" charset="-122"/>
                          </a:rPr>
                          <m:t>+</m:t>
                        </m:r>
                        <m:r>
                          <a:rPr lang="en-US" altLang="zh-CN" sz="2200" i="1" dirty="0">
                            <a:latin typeface="Cambria Math" panose="02040503050406030204" pitchFamily="18" charset="0"/>
                            <a:ea typeface="微软雅黑" panose="020B0503020204020204" pitchFamily="34" charset="-122"/>
                          </a:rPr>
                          <m:t>1</m:t>
                        </m:r>
                        <m:r>
                          <a:rPr lang="en-US" altLang="zh-CN" sz="2200" b="0" i="1" dirty="0" smtClean="0">
                            <a:latin typeface="Cambria Math" panose="02040503050406030204" pitchFamily="18" charset="0"/>
                            <a:ea typeface="微软雅黑" panose="020B0503020204020204" pitchFamily="34" charset="-122"/>
                          </a:rPr>
                          <m:t>,</m:t>
                        </m:r>
                        <m:r>
                          <a:rPr lang="zh-CN" altLang="en-US" sz="2200" i="1" dirty="0">
                            <a:latin typeface="Cambria Math" panose="02040503050406030204" pitchFamily="18" charset="0"/>
                            <a:ea typeface="微软雅黑" panose="020B0503020204020204" pitchFamily="34" charset="-122"/>
                          </a:rPr>
                          <m:t>𝑁</m:t>
                        </m:r>
                        <m:r>
                          <a:rPr lang="zh-CN" altLang="en-US" sz="2200" i="1" dirty="0">
                            <a:latin typeface="Cambria Math" panose="02040503050406030204" pitchFamily="18" charset="0"/>
                            <a:ea typeface="微软雅黑" panose="020B0503020204020204" pitchFamily="34" charset="-122"/>
                          </a:rPr>
                          <m:t>−</m:t>
                        </m:r>
                        <m:r>
                          <a:rPr lang="zh-CN" altLang="en-US" sz="2200" i="1" dirty="0">
                            <a:latin typeface="Cambria Math" panose="02040503050406030204" pitchFamily="18" charset="0"/>
                            <a:ea typeface="微软雅黑" panose="020B0503020204020204" pitchFamily="34" charset="-122"/>
                          </a:rPr>
                          <m:t>𝑉</m:t>
                        </m:r>
                        <m:r>
                          <a:rPr lang="zh-CN" altLang="en-US" sz="2200" i="1" dirty="0">
                            <a:latin typeface="Cambria Math" panose="02040503050406030204" pitchFamily="18" charset="0"/>
                            <a:ea typeface="微软雅黑" panose="020B0503020204020204" pitchFamily="34" charset="-122"/>
                          </a:rPr>
                          <m:t> +</m:t>
                        </m:r>
                        <m:r>
                          <a:rPr lang="zh-CN" altLang="en-US" sz="2200" i="1" dirty="0">
                            <a:latin typeface="Cambria Math" panose="02040503050406030204" pitchFamily="18" charset="0"/>
                            <a:ea typeface="微软雅黑" panose="020B0503020204020204" pitchFamily="34" charset="-122"/>
                          </a:rPr>
                          <m:t>1</m:t>
                        </m:r>
                      </m:sup>
                    </m:sSup>
                  </m:oMath>
                </a14:m>
                <a:r>
                  <a:rPr lang="zh-CN" altLang="en-US" sz="2200" dirty="0">
                    <a:latin typeface="微软雅黑" panose="020B0503020204020204" pitchFamily="34" charset="-122"/>
                    <a:ea typeface="微软雅黑" panose="020B0503020204020204" pitchFamily="34" charset="-122"/>
                  </a:rPr>
                  <a:t>为输出矩阵。</a:t>
                </a:r>
                <a:endParaRPr lang="zh-CN" altLang="en-US" sz="2200" dirty="0">
                  <a:latin typeface="微软雅黑" panose="020B0503020204020204" pitchFamily="34" charset="-122"/>
                  <a:ea typeface="微软雅黑" panose="020B0503020204020204" pitchFamily="34" charset="-122"/>
                </a:endParaRPr>
              </a:p>
            </p:txBody>
          </p:sp>
        </mc:Choice>
        <mc:Fallback>
          <p:sp>
            <p:nvSpPr>
              <p:cNvPr id="10" name="矩形 9"/>
              <p:cNvSpPr>
                <a:spLocks noRot="1" noChangeAspect="1" noMove="1" noResize="1" noEditPoints="1" noAdjustHandles="1" noChangeArrowheads="1" noChangeShapeType="1" noTextEdit="1"/>
              </p:cNvSpPr>
              <p:nvPr/>
            </p:nvSpPr>
            <p:spPr>
              <a:xfrm>
                <a:off x="684810" y="2464732"/>
                <a:ext cx="10658092" cy="588623"/>
              </a:xfrm>
              <a:prstGeom prst="rect">
                <a:avLst/>
              </a:prstGeom>
              <a:blipFill rotWithShape="1">
                <a:blip r:embed="rId3"/>
                <a:stretch>
                  <a:fillRect l="-3" t="-50" r="5" b="-101899"/>
                </a:stretch>
              </a:blipFill>
            </p:spPr>
            <p:txBody>
              <a:bodyPr/>
              <a:lstStyle/>
              <a:p>
                <a:r>
                  <a:rPr lang="zh-CN" altLang="en-US">
                    <a:noFill/>
                  </a:rPr>
                  <a:t> </a:t>
                </a:r>
              </a:p>
            </p:txBody>
          </p:sp>
        </mc:Fallback>
      </mc:AlternateContent>
      <p:sp>
        <p:nvSpPr>
          <p:cNvPr id="11" name="矩形 10"/>
          <p:cNvSpPr/>
          <p:nvPr/>
        </p:nvSpPr>
        <p:spPr>
          <a:xfrm>
            <a:off x="636595" y="3804646"/>
            <a:ext cx="10754521" cy="2089162"/>
          </a:xfrm>
          <a:prstGeom prst="rect">
            <a:avLst/>
          </a:prstGeom>
        </p:spPr>
        <p:txBody>
          <a:bodyPr wrap="square">
            <a:spAutoFit/>
          </a:bodyPr>
          <a:lstStyle/>
          <a:p>
            <a:pPr algn="just">
              <a:lnSpc>
                <a:spcPts val="4000"/>
              </a:lnSpc>
            </a:pPr>
            <a:r>
              <a:rPr lang="zh-CN" altLang="en-US" sz="2200" dirty="0">
                <a:solidFill>
                  <a:schemeClr val="accent2">
                    <a:lumMod val="75000"/>
                  </a:schemeClr>
                </a:solidFill>
                <a:latin typeface="微软雅黑" panose="020B0503020204020204" pitchFamily="34" charset="-122"/>
                <a:ea typeface="微软雅黑" panose="020B0503020204020204" pitchFamily="34" charset="-122"/>
              </a:rPr>
              <a:t>在神经网络中使用卷积是为了进行特征抽取，卷积核是否进行翻转和其特征抽取的能力无关。</a:t>
            </a:r>
            <a:r>
              <a:rPr lang="zh-CN" altLang="en-US" sz="2200" dirty="0">
                <a:latin typeface="微软雅黑" panose="020B0503020204020204" pitchFamily="34" charset="-122"/>
                <a:ea typeface="微软雅黑" panose="020B0503020204020204" pitchFamily="34" charset="-122"/>
              </a:rPr>
              <a:t>特别是当卷积核是可学习的参数时，卷积和互相关在能力上是等价的。因此，为了实现上（或描述上）的方便起见，我们用互相关来代替卷积。事实上，很多深度学习工具中卷积操作其实都是互相关操作。</a:t>
            </a:r>
            <a:endParaRPr lang="zh-CN" altLang="en-US" sz="2200" dirty="0">
              <a:latin typeface="微软雅黑" panose="020B0503020204020204" pitchFamily="34" charset="-122"/>
              <a:ea typeface="微软雅黑" panose="020B0503020204020204" pitchFamily="34" charset="-122"/>
            </a:endParaRPr>
          </a:p>
        </p:txBody>
      </p:sp>
      <p:sp>
        <p:nvSpPr>
          <p:cNvPr id="12"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卷积运算与互相关运算</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lstStyle/>
          <a:p>
            <a:r>
              <a:rPr lang="en-US" altLang="zh-CN"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6.2 </a:t>
            </a:r>
            <a:r>
              <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卷积的动机</a:t>
            </a:r>
            <a:endPar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卷积的动机</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矩形 2"/>
              <p:cNvSpPr/>
              <p:nvPr/>
            </p:nvSpPr>
            <p:spPr>
              <a:xfrm>
                <a:off x="946633" y="1058366"/>
                <a:ext cx="10156795" cy="1631216"/>
              </a:xfrm>
              <a:prstGeom prst="rect">
                <a:avLst/>
              </a:prstGeom>
            </p:spPr>
            <p:txBody>
              <a:bodyPr wrap="square">
                <a:spAutoFit/>
              </a:bodyPr>
              <a:lstStyle/>
              <a:p>
                <a:pPr algn="just">
                  <a:lnSpc>
                    <a:spcPts val="4000"/>
                  </a:lnSpc>
                </a:pPr>
                <a:r>
                  <a:rPr lang="zh-CN" altLang="en-US" sz="2200" dirty="0">
                    <a:latin typeface="微软雅黑" panose="020B0503020204020204" pitchFamily="34" charset="-122"/>
                    <a:ea typeface="微软雅黑" panose="020B0503020204020204" pitchFamily="34" charset="-122"/>
                  </a:rPr>
                  <a:t>在全连接前馈神经网络中，如果第𝑙 层有</a:t>
                </a:r>
                <a14:m>
                  <m:oMath xmlns:m="http://schemas.openxmlformats.org/officeDocument/2006/math">
                    <m:sSub>
                      <m:sSubPr>
                        <m:ctrlPr>
                          <a:rPr lang="en-US" altLang="zh-CN" sz="2200" i="1" dirty="0" smtClean="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b="0" i="1" dirty="0" smtClean="0">
                            <a:latin typeface="Cambria Math" panose="02040503050406030204" pitchFamily="18" charset="0"/>
                            <a:ea typeface="微软雅黑" panose="020B0503020204020204" pitchFamily="34" charset="-122"/>
                          </a:rPr>
                          <m:t>𝑙</m:t>
                        </m:r>
                      </m:sub>
                    </m:sSub>
                  </m:oMath>
                </a14:m>
                <a:r>
                  <a:rPr lang="zh-CN" altLang="en-US" sz="2200" dirty="0">
                    <a:latin typeface="微软雅黑" panose="020B0503020204020204" pitchFamily="34" charset="-122"/>
                    <a:ea typeface="微软雅黑" panose="020B0503020204020204" pitchFamily="34" charset="-122"/>
                  </a:rPr>
                  <a:t> 个神经元，第</a:t>
                </a:r>
                <a14:m>
                  <m:oMath xmlns:m="http://schemas.openxmlformats.org/officeDocument/2006/math">
                    <m:r>
                      <a:rPr lang="zh-CN" altLang="en-US" sz="2200" i="1" dirty="0" smtClean="0">
                        <a:latin typeface="Cambria Math" panose="02040503050406030204" pitchFamily="18" charset="0"/>
                        <a:ea typeface="微软雅黑" panose="020B0503020204020204" pitchFamily="34" charset="-122"/>
                      </a:rPr>
                      <m:t>𝑙</m:t>
                    </m:r>
                    <m:r>
                      <a:rPr lang="zh-CN" altLang="en-US" sz="2200" i="1" dirty="0" smtClean="0">
                        <a:latin typeface="Cambria Math" panose="02040503050406030204" pitchFamily="18" charset="0"/>
                        <a:ea typeface="微软雅黑" panose="020B0503020204020204" pitchFamily="34" charset="-122"/>
                      </a:rPr>
                      <m:t> − </m:t>
                    </m:r>
                    <m:r>
                      <a:rPr lang="zh-CN" altLang="en-US" sz="2200" i="1" dirty="0" smtClean="0">
                        <a:latin typeface="Cambria Math" panose="02040503050406030204" pitchFamily="18" charset="0"/>
                        <a:ea typeface="微软雅黑" panose="020B0503020204020204" pitchFamily="34" charset="-122"/>
                      </a:rPr>
                      <m:t>1</m:t>
                    </m:r>
                  </m:oMath>
                </a14:m>
                <a:r>
                  <a:rPr lang="zh-CN" altLang="en-US" sz="2200" dirty="0">
                    <a:latin typeface="微软雅黑" panose="020B0503020204020204" pitchFamily="34" charset="-122"/>
                    <a:ea typeface="微软雅黑" panose="020B0503020204020204" pitchFamily="34" charset="-122"/>
                  </a:rPr>
                  <a:t>层有</a:t>
                </a:r>
                <a14:m>
                  <m:oMath xmlns:m="http://schemas.openxmlformats.org/officeDocument/2006/math">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b="0" i="1" dirty="0" smtClean="0">
                            <a:latin typeface="Cambria Math" panose="02040503050406030204" pitchFamily="18" charset="0"/>
                            <a:ea typeface="微软雅黑" panose="020B0503020204020204" pitchFamily="34" charset="-122"/>
                          </a:rPr>
                          <m:t>𝑙</m:t>
                        </m:r>
                        <m:r>
                          <a:rPr lang="en-US" altLang="zh-CN" sz="2200" b="0" i="1" dirty="0" smtClean="0">
                            <a:latin typeface="Cambria Math" panose="02040503050406030204" pitchFamily="18" charset="0"/>
                            <a:ea typeface="微软雅黑" panose="020B0503020204020204" pitchFamily="34" charset="-122"/>
                          </a:rPr>
                          <m:t>−</m:t>
                        </m:r>
                        <m:r>
                          <a:rPr lang="en-US" altLang="zh-CN" sz="2200" b="0" i="1" dirty="0" smtClean="0">
                            <a:latin typeface="Cambria Math" panose="02040503050406030204" pitchFamily="18" charset="0"/>
                            <a:ea typeface="微软雅黑" panose="020B0503020204020204" pitchFamily="34" charset="-122"/>
                          </a:rPr>
                          <m:t>1</m:t>
                        </m:r>
                      </m:sub>
                    </m:sSub>
                  </m:oMath>
                </a14:m>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个神经元，则连接边有</a:t>
                </a:r>
                <a14:m>
                  <m:oMath xmlns:m="http://schemas.openxmlformats.org/officeDocument/2006/math">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i="1" dirty="0">
                            <a:latin typeface="Cambria Math" panose="02040503050406030204" pitchFamily="18" charset="0"/>
                            <a:ea typeface="微软雅黑" panose="020B0503020204020204" pitchFamily="34" charset="-122"/>
                          </a:rPr>
                          <m:t>𝑙</m:t>
                        </m:r>
                      </m:sub>
                    </m:sSub>
                    <m:r>
                      <a:rPr lang="en-US" altLang="zh-CN" sz="2200" i="1" dirty="0" smtClean="0">
                        <a:latin typeface="Cambria Math" panose="02040503050406030204" pitchFamily="18" charset="0"/>
                        <a:ea typeface="Cambria Math" panose="02040503050406030204" pitchFamily="18" charset="0"/>
                      </a:rPr>
                      <m:t>×</m:t>
                    </m:r>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i="1" dirty="0">
                            <a:latin typeface="Cambria Math" panose="02040503050406030204" pitchFamily="18" charset="0"/>
                            <a:ea typeface="微软雅黑" panose="020B0503020204020204" pitchFamily="34" charset="-122"/>
                          </a:rPr>
                          <m:t>𝑙</m:t>
                        </m:r>
                        <m:r>
                          <a:rPr lang="en-US" altLang="zh-CN" sz="2200" i="1" dirty="0">
                            <a:latin typeface="Cambria Math" panose="02040503050406030204" pitchFamily="18" charset="0"/>
                            <a:ea typeface="微软雅黑" panose="020B0503020204020204" pitchFamily="34" charset="-122"/>
                          </a:rPr>
                          <m:t>−</m:t>
                        </m:r>
                        <m:r>
                          <a:rPr lang="en-US" altLang="zh-CN" sz="2200" i="1" dirty="0">
                            <a:latin typeface="Cambria Math" panose="02040503050406030204" pitchFamily="18" charset="0"/>
                            <a:ea typeface="微软雅黑" panose="020B0503020204020204" pitchFamily="34" charset="-122"/>
                          </a:rPr>
                          <m:t>1</m:t>
                        </m:r>
                      </m:sub>
                    </m:sSub>
                  </m:oMath>
                </a14:m>
                <a:r>
                  <a:rPr lang="zh-CN" altLang="en-US" sz="2200" dirty="0">
                    <a:latin typeface="微软雅黑" panose="020B0503020204020204" pitchFamily="34" charset="-122"/>
                    <a:ea typeface="微软雅黑" panose="020B0503020204020204" pitchFamily="34" charset="-122"/>
                  </a:rPr>
                  <a:t>个，也就是权重矩阵有</a:t>
                </a:r>
                <a14:m>
                  <m:oMath xmlns:m="http://schemas.openxmlformats.org/officeDocument/2006/math">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i="1" dirty="0">
                            <a:latin typeface="Cambria Math" panose="02040503050406030204" pitchFamily="18" charset="0"/>
                            <a:ea typeface="微软雅黑" panose="020B0503020204020204" pitchFamily="34" charset="-122"/>
                          </a:rPr>
                          <m:t>𝑙</m:t>
                        </m:r>
                      </m:sub>
                    </m:sSub>
                    <m:r>
                      <a:rPr lang="en-US" altLang="zh-CN" sz="2200" i="1" dirty="0">
                        <a:latin typeface="Cambria Math" panose="02040503050406030204" pitchFamily="18" charset="0"/>
                        <a:ea typeface="Cambria Math" panose="02040503050406030204" pitchFamily="18" charset="0"/>
                      </a:rPr>
                      <m:t>×</m:t>
                    </m:r>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i="1" dirty="0">
                            <a:latin typeface="Cambria Math" panose="02040503050406030204" pitchFamily="18" charset="0"/>
                            <a:ea typeface="微软雅黑" panose="020B0503020204020204" pitchFamily="34" charset="-122"/>
                          </a:rPr>
                          <m:t>𝑙</m:t>
                        </m:r>
                        <m:r>
                          <a:rPr lang="en-US" altLang="zh-CN" sz="2200" i="1" dirty="0">
                            <a:latin typeface="Cambria Math" panose="02040503050406030204" pitchFamily="18" charset="0"/>
                            <a:ea typeface="微软雅黑" panose="020B0503020204020204" pitchFamily="34" charset="-122"/>
                          </a:rPr>
                          <m:t>−</m:t>
                        </m:r>
                        <m:r>
                          <a:rPr lang="en-US" altLang="zh-CN" sz="2200" i="1" dirty="0">
                            <a:latin typeface="Cambria Math" panose="02040503050406030204" pitchFamily="18" charset="0"/>
                            <a:ea typeface="微软雅黑" panose="020B0503020204020204" pitchFamily="34" charset="-122"/>
                          </a:rPr>
                          <m:t>1</m:t>
                        </m:r>
                      </m:sub>
                    </m:sSub>
                  </m:oMath>
                </a14:m>
                <a:r>
                  <a:rPr lang="zh-CN" altLang="en-US" sz="2200" dirty="0">
                    <a:latin typeface="微软雅黑" panose="020B0503020204020204" pitchFamily="34" charset="-122"/>
                    <a:ea typeface="微软雅黑" panose="020B0503020204020204" pitchFamily="34" charset="-122"/>
                  </a:rPr>
                  <a:t>参数。当</a:t>
                </a:r>
                <a14:m>
                  <m:oMath xmlns:m="http://schemas.openxmlformats.org/officeDocument/2006/math">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i="1" dirty="0">
                            <a:latin typeface="Cambria Math" panose="02040503050406030204" pitchFamily="18" charset="0"/>
                            <a:ea typeface="微软雅黑" panose="020B0503020204020204" pitchFamily="34" charset="-122"/>
                          </a:rPr>
                          <m:t>𝑙</m:t>
                        </m:r>
                      </m:sub>
                    </m:sSub>
                  </m:oMath>
                </a14:m>
                <a:r>
                  <a:rPr lang="zh-CN" altLang="en-US" sz="2200" dirty="0">
                    <a:latin typeface="微软雅黑" panose="020B0503020204020204" pitchFamily="34" charset="-122"/>
                    <a:ea typeface="微软雅黑" panose="020B0503020204020204" pitchFamily="34" charset="-122"/>
                  </a:rPr>
                  <a:t> 和</a:t>
                </a:r>
                <a14:m>
                  <m:oMath xmlns:m="http://schemas.openxmlformats.org/officeDocument/2006/math">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i="1" dirty="0">
                            <a:latin typeface="Cambria Math" panose="02040503050406030204" pitchFamily="18" charset="0"/>
                            <a:ea typeface="微软雅黑" panose="020B0503020204020204" pitchFamily="34" charset="-122"/>
                          </a:rPr>
                          <m:t>𝑙</m:t>
                        </m:r>
                        <m:r>
                          <a:rPr lang="en-US" altLang="zh-CN" sz="2200" i="1" dirty="0">
                            <a:latin typeface="Cambria Math" panose="02040503050406030204" pitchFamily="18" charset="0"/>
                            <a:ea typeface="微软雅黑" panose="020B0503020204020204" pitchFamily="34" charset="-122"/>
                          </a:rPr>
                          <m:t>−</m:t>
                        </m:r>
                        <m:r>
                          <a:rPr lang="en-US" altLang="zh-CN" sz="2200" i="1" dirty="0">
                            <a:latin typeface="Cambria Math" panose="02040503050406030204" pitchFamily="18" charset="0"/>
                            <a:ea typeface="微软雅黑" panose="020B0503020204020204" pitchFamily="34" charset="-122"/>
                          </a:rPr>
                          <m:t>1</m:t>
                        </m:r>
                      </m:sub>
                    </m:sSub>
                  </m:oMath>
                </a14:m>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都很大时，权重矩阵的参数非常多，训练的效率会非常低。</a:t>
                </a:r>
                <a:endParaRPr lang="en-US" altLang="zh-CN" sz="2200" dirty="0">
                  <a:latin typeface="微软雅黑" panose="020B0503020204020204" pitchFamily="34" charset="-122"/>
                  <a:ea typeface="微软雅黑" panose="020B0503020204020204" pitchFamily="34" charset="-122"/>
                </a:endParaRPr>
              </a:p>
            </p:txBody>
          </p:sp>
        </mc:Choice>
        <mc:Fallback>
          <p:sp>
            <p:nvSpPr>
              <p:cNvPr id="3" name="矩形 2"/>
              <p:cNvSpPr>
                <a:spLocks noRot="1" noChangeAspect="1" noMove="1" noResize="1" noEditPoints="1" noAdjustHandles="1" noChangeArrowheads="1" noChangeShapeType="1" noTextEdit="1"/>
              </p:cNvSpPr>
              <p:nvPr/>
            </p:nvSpPr>
            <p:spPr>
              <a:xfrm>
                <a:off x="946633" y="1058366"/>
                <a:ext cx="10156795" cy="1631216"/>
              </a:xfrm>
              <a:prstGeom prst="rect">
                <a:avLst/>
              </a:prstGeom>
              <a:blipFill rotWithShape="1">
                <a:blip r:embed="rId1"/>
                <a:stretch>
                  <a:fillRect l="-5" t="-28" r="4" b="22"/>
                </a:stretch>
              </a:blipFill>
            </p:spPr>
            <p:txBody>
              <a:bodyPr/>
              <a:lstStyle/>
              <a:p>
                <a:r>
                  <a:rPr lang="zh-CN" altLang="en-US">
                    <a:noFill/>
                  </a:rPr>
                  <a:t> </a:t>
                </a:r>
              </a:p>
            </p:txBody>
          </p:sp>
        </mc:Fallback>
      </mc:AlternateContent>
      <p:sp>
        <p:nvSpPr>
          <p:cNvPr id="7" name="object 10"/>
          <p:cNvSpPr/>
          <p:nvPr/>
        </p:nvSpPr>
        <p:spPr>
          <a:xfrm>
            <a:off x="3366937" y="3268838"/>
            <a:ext cx="5791200" cy="2840101"/>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卷积的动机</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矩形 1"/>
              <p:cNvSpPr/>
              <p:nvPr/>
            </p:nvSpPr>
            <p:spPr>
              <a:xfrm>
                <a:off x="712532" y="1155143"/>
                <a:ext cx="10409558" cy="1631216"/>
              </a:xfrm>
              <a:prstGeom prst="rect">
                <a:avLst/>
              </a:prstGeom>
            </p:spPr>
            <p:txBody>
              <a:bodyPr wrap="square">
                <a:spAutoFit/>
              </a:bodyPr>
              <a:lstStyle/>
              <a:p>
                <a:pPr algn="just">
                  <a:lnSpc>
                    <a:spcPts val="4000"/>
                  </a:lnSpc>
                </a:pPr>
                <a:r>
                  <a:rPr lang="zh-CN" altLang="en-US" sz="2200" dirty="0">
                    <a:latin typeface="微软雅黑" panose="020B0503020204020204" pitchFamily="34" charset="-122"/>
                    <a:ea typeface="微软雅黑" panose="020B0503020204020204" pitchFamily="34" charset="-122"/>
                  </a:rPr>
                  <a:t>在卷积层（假设是第𝑙 层）中的每一个神经元都只和下一层（第</a:t>
                </a:r>
                <a14:m>
                  <m:oMath xmlns:m="http://schemas.openxmlformats.org/officeDocument/2006/math">
                    <m:r>
                      <a:rPr lang="zh-CN" altLang="en-US" sz="2200" i="1" dirty="0" smtClean="0">
                        <a:latin typeface="Cambria Math" panose="02040503050406030204" pitchFamily="18" charset="0"/>
                        <a:ea typeface="微软雅黑" panose="020B0503020204020204" pitchFamily="34" charset="-122"/>
                      </a:rPr>
                      <m:t>𝑙</m:t>
                    </m:r>
                    <m:r>
                      <a:rPr lang="zh-CN" altLang="en-US" sz="2200" i="1" dirty="0" smtClean="0">
                        <a:latin typeface="Cambria Math" panose="02040503050406030204" pitchFamily="18" charset="0"/>
                        <a:ea typeface="微软雅黑" panose="020B0503020204020204" pitchFamily="34" charset="-122"/>
                      </a:rPr>
                      <m:t> − </m:t>
                    </m:r>
                    <m:r>
                      <a:rPr lang="zh-CN" altLang="en-US" sz="2200" i="1" dirty="0" smtClean="0">
                        <a:latin typeface="Cambria Math" panose="02040503050406030204" pitchFamily="18" charset="0"/>
                        <a:ea typeface="微软雅黑" panose="020B0503020204020204" pitchFamily="34" charset="-122"/>
                      </a:rPr>
                      <m:t>1</m:t>
                    </m:r>
                  </m:oMath>
                </a14:m>
                <a:r>
                  <a:rPr lang="zh-CN" altLang="en-US" sz="2200" dirty="0">
                    <a:latin typeface="微软雅黑" panose="020B0503020204020204" pitchFamily="34" charset="-122"/>
                    <a:ea typeface="微软雅黑" panose="020B0503020204020204" pitchFamily="34" charset="-122"/>
                  </a:rPr>
                  <a:t>层）中某个局部窗口内的神经元相连，构成一个局部连接网络。这样，卷积层和下一层之间的连接数大大减少，由原来的</a:t>
                </a:r>
                <a14:m>
                  <m:oMath xmlns:m="http://schemas.openxmlformats.org/officeDocument/2006/math">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i="1" dirty="0">
                            <a:latin typeface="Cambria Math" panose="02040503050406030204" pitchFamily="18" charset="0"/>
                            <a:ea typeface="微软雅黑" panose="020B0503020204020204" pitchFamily="34" charset="-122"/>
                          </a:rPr>
                          <m:t>𝑙</m:t>
                        </m:r>
                      </m:sub>
                    </m:sSub>
                    <m:r>
                      <a:rPr lang="en-US" altLang="zh-CN" sz="2200" i="1" dirty="0">
                        <a:latin typeface="Cambria Math" panose="02040503050406030204" pitchFamily="18" charset="0"/>
                        <a:ea typeface="Cambria Math" panose="02040503050406030204" pitchFamily="18" charset="0"/>
                      </a:rPr>
                      <m:t>×</m:t>
                    </m:r>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i="1" dirty="0">
                            <a:latin typeface="Cambria Math" panose="02040503050406030204" pitchFamily="18" charset="0"/>
                            <a:ea typeface="微软雅黑" panose="020B0503020204020204" pitchFamily="34" charset="-122"/>
                          </a:rPr>
                          <m:t>𝑙</m:t>
                        </m:r>
                        <m:r>
                          <a:rPr lang="en-US" altLang="zh-CN" sz="2200" i="1" dirty="0">
                            <a:latin typeface="Cambria Math" panose="02040503050406030204" pitchFamily="18" charset="0"/>
                            <a:ea typeface="微软雅黑" panose="020B0503020204020204" pitchFamily="34" charset="-122"/>
                          </a:rPr>
                          <m:t>−</m:t>
                        </m:r>
                        <m:r>
                          <a:rPr lang="en-US" altLang="zh-CN" sz="2200" i="1" dirty="0">
                            <a:latin typeface="Cambria Math" panose="02040503050406030204" pitchFamily="18" charset="0"/>
                            <a:ea typeface="微软雅黑" panose="020B0503020204020204" pitchFamily="34" charset="-122"/>
                          </a:rPr>
                          <m:t>1</m:t>
                        </m:r>
                      </m:sub>
                    </m:sSub>
                  </m:oMath>
                </a14:m>
                <a:r>
                  <a:rPr lang="zh-CN" altLang="en-US" sz="2200" dirty="0">
                    <a:latin typeface="微软雅黑" panose="020B0503020204020204" pitchFamily="34" charset="-122"/>
                    <a:ea typeface="微软雅黑" panose="020B0503020204020204" pitchFamily="34" charset="-122"/>
                  </a:rPr>
                  <a:t>个连接变为</a:t>
                </a:r>
                <a14:m>
                  <m:oMath xmlns:m="http://schemas.openxmlformats.org/officeDocument/2006/math">
                    <m:sSub>
                      <m:sSubPr>
                        <m:ctrlPr>
                          <a:rPr lang="en-US" altLang="zh-CN" sz="2200" i="1" dirty="0">
                            <a:latin typeface="Cambria Math" panose="02040503050406030204" pitchFamily="18" charset="0"/>
                            <a:ea typeface="微软雅黑" panose="020B0503020204020204" pitchFamily="34" charset="-122"/>
                          </a:rPr>
                        </m:ctrlPr>
                      </m:sSubPr>
                      <m:e>
                        <m:r>
                          <m:rPr>
                            <m:sty m:val="p"/>
                          </m:rPr>
                          <a:rPr lang="en-US" altLang="zh-CN" sz="2200" i="1" dirty="0">
                            <a:latin typeface="Cambria Math" panose="02040503050406030204" pitchFamily="18" charset="0"/>
                            <a:ea typeface="微软雅黑" panose="020B0503020204020204" pitchFamily="34" charset="-122"/>
                          </a:rPr>
                          <m:t>M</m:t>
                        </m:r>
                      </m:e>
                      <m:sub>
                        <m:r>
                          <a:rPr lang="en-US" altLang="zh-CN" sz="2200" i="1" dirty="0">
                            <a:latin typeface="Cambria Math" panose="02040503050406030204" pitchFamily="18" charset="0"/>
                            <a:ea typeface="微软雅黑" panose="020B0503020204020204" pitchFamily="34" charset="-122"/>
                          </a:rPr>
                          <m:t>𝑙</m:t>
                        </m:r>
                      </m:sub>
                    </m:sSub>
                  </m:oMath>
                </a14:m>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𝐾个连接，𝐾 为卷积核大小。</a:t>
                </a:r>
                <a:endParaRPr lang="en-US" altLang="zh-CN" sz="2200" dirty="0">
                  <a:latin typeface="微软雅黑" panose="020B0503020204020204" pitchFamily="34" charset="-122"/>
                  <a:ea typeface="微软雅黑" panose="020B0503020204020204" pitchFamily="34" charset="-122"/>
                </a:endParaRPr>
              </a:p>
            </p:txBody>
          </p:sp>
        </mc:Choice>
        <mc:Fallback>
          <p:sp>
            <p:nvSpPr>
              <p:cNvPr id="2" name="矩形 1"/>
              <p:cNvSpPr>
                <a:spLocks noRot="1" noChangeAspect="1" noMove="1" noResize="1" noEditPoints="1" noAdjustHandles="1" noChangeArrowheads="1" noChangeShapeType="1" noTextEdit="1"/>
              </p:cNvSpPr>
              <p:nvPr/>
            </p:nvSpPr>
            <p:spPr>
              <a:xfrm>
                <a:off x="712532" y="1155143"/>
                <a:ext cx="10409558" cy="1631216"/>
              </a:xfrm>
              <a:prstGeom prst="rect">
                <a:avLst/>
              </a:prstGeom>
              <a:blipFill rotWithShape="1">
                <a:blip r:embed="rId1"/>
                <a:stretch>
                  <a:fillRect l="-1" t="-5" r="-378" b="38"/>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906236" y="3590311"/>
            <a:ext cx="3848100" cy="1609725"/>
          </a:xfrm>
          <a:prstGeom prst="rect">
            <a:avLst/>
          </a:prstGeom>
        </p:spPr>
      </p:pic>
      <p:pic>
        <p:nvPicPr>
          <p:cNvPr id="5" name="图片 4"/>
          <p:cNvPicPr>
            <a:picLocks noChangeAspect="1"/>
          </p:cNvPicPr>
          <p:nvPr/>
        </p:nvPicPr>
        <p:blipFill>
          <a:blip r:embed="rId3"/>
          <a:stretch>
            <a:fillRect/>
          </a:stretch>
        </p:blipFill>
        <p:spPr>
          <a:xfrm>
            <a:off x="7414242" y="3666511"/>
            <a:ext cx="3857625" cy="1533525"/>
          </a:xfrm>
          <a:prstGeom prst="rect">
            <a:avLst/>
          </a:prstGeom>
        </p:spPr>
      </p:pic>
      <p:sp>
        <p:nvSpPr>
          <p:cNvPr id="7" name="object 12"/>
          <p:cNvSpPr txBox="1"/>
          <p:nvPr/>
        </p:nvSpPr>
        <p:spPr>
          <a:xfrm>
            <a:off x="4903311" y="3926339"/>
            <a:ext cx="254000" cy="1013867"/>
          </a:xfrm>
          <a:prstGeom prst="rect">
            <a:avLst/>
          </a:prstGeom>
        </p:spPr>
        <p:txBody>
          <a:bodyPr vert="horz" wrap="square" lIns="0" tIns="18415" rIns="0" bIns="0" rtlCol="0">
            <a:spAutoFit/>
          </a:bodyPr>
          <a:lstStyle/>
          <a:p>
            <a:pPr marL="12700" marR="5080" algn="just">
              <a:lnSpc>
                <a:spcPct val="98000"/>
              </a:lnSpc>
              <a:spcBef>
                <a:spcPts val="145"/>
              </a:spcBef>
            </a:pPr>
            <a:r>
              <a:rPr sz="2200" dirty="0">
                <a:latin typeface="微软雅黑" panose="020B0503020204020204" pitchFamily="34" charset="-122"/>
                <a:ea typeface="微软雅黑" panose="020B0503020204020204" pitchFamily="34" charset="-122"/>
                <a:cs typeface="宋体" panose="02010600030101010101" pitchFamily="2" charset="-122"/>
              </a:rPr>
              <a:t>全 连 接</a:t>
            </a:r>
            <a:endParaRPr sz="220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8" name="object 13"/>
          <p:cNvSpPr txBox="1"/>
          <p:nvPr/>
        </p:nvSpPr>
        <p:spPr>
          <a:xfrm>
            <a:off x="7011267" y="3994049"/>
            <a:ext cx="254000" cy="878446"/>
          </a:xfrm>
          <a:prstGeom prst="rect">
            <a:avLst/>
          </a:prstGeom>
        </p:spPr>
        <p:txBody>
          <a:bodyPr vert="horz" wrap="square" lIns="0" tIns="31750" rIns="0" bIns="0" rtlCol="0">
            <a:spAutoFit/>
          </a:bodyPr>
          <a:lstStyle/>
          <a:p>
            <a:pPr marL="12700" marR="5080">
              <a:lnSpc>
                <a:spcPts val="2060"/>
              </a:lnSpc>
              <a:spcBef>
                <a:spcPts val="250"/>
              </a:spcBef>
            </a:pPr>
            <a:r>
              <a:rPr sz="2200" dirty="0">
                <a:latin typeface="微软雅黑" panose="020B0503020204020204" pitchFamily="34" charset="-122"/>
                <a:ea typeface="微软雅黑" panose="020B0503020204020204" pitchFamily="34" charset="-122"/>
                <a:cs typeface="宋体" panose="02010600030101010101" pitchFamily="2" charset="-122"/>
              </a:rPr>
              <a:t>卷</a:t>
            </a:r>
            <a:r>
              <a:rPr lang="en-US" sz="2200" dirty="0">
                <a:latin typeface="微软雅黑" panose="020B0503020204020204" pitchFamily="34" charset="-122"/>
                <a:ea typeface="微软雅黑" panose="020B0503020204020204" pitchFamily="34" charset="-122"/>
                <a:cs typeface="宋体" panose="02010600030101010101" pitchFamily="2" charset="-122"/>
              </a:rPr>
              <a:t> </a:t>
            </a:r>
            <a:r>
              <a:rPr sz="2200" dirty="0">
                <a:latin typeface="微软雅黑" panose="020B0503020204020204" pitchFamily="34" charset="-122"/>
                <a:ea typeface="微软雅黑" panose="020B0503020204020204" pitchFamily="34" charset="-122"/>
                <a:cs typeface="宋体" panose="02010600030101010101" pitchFamily="2" charset="-122"/>
              </a:rPr>
              <a:t> </a:t>
            </a:r>
            <a:endParaRPr lang="en-US" sz="2200" dirty="0">
              <a:latin typeface="微软雅黑" panose="020B0503020204020204" pitchFamily="34" charset="-122"/>
              <a:ea typeface="微软雅黑" panose="020B0503020204020204" pitchFamily="34" charset="-122"/>
              <a:cs typeface="宋体" panose="02010600030101010101" pitchFamily="2" charset="-122"/>
            </a:endParaRPr>
          </a:p>
          <a:p>
            <a:pPr marL="12700" marR="5080">
              <a:lnSpc>
                <a:spcPts val="2060"/>
              </a:lnSpc>
              <a:spcBef>
                <a:spcPts val="250"/>
              </a:spcBef>
            </a:pPr>
            <a:r>
              <a:rPr lang="en-US" sz="2200" dirty="0">
                <a:latin typeface="微软雅黑" panose="020B0503020204020204" pitchFamily="34" charset="-122"/>
                <a:ea typeface="微软雅黑" panose="020B0503020204020204" pitchFamily="34" charset="-122"/>
                <a:cs typeface="宋体" panose="02010600030101010101" pitchFamily="2" charset="-122"/>
              </a:rPr>
              <a:t> </a:t>
            </a:r>
            <a:r>
              <a:rPr sz="2200" dirty="0">
                <a:latin typeface="微软雅黑" panose="020B0503020204020204" pitchFamily="34" charset="-122"/>
                <a:ea typeface="微软雅黑" panose="020B0503020204020204" pitchFamily="34" charset="-122"/>
                <a:cs typeface="宋体" panose="02010600030101010101" pitchFamily="2" charset="-122"/>
              </a:rPr>
              <a:t>积</a:t>
            </a:r>
            <a:endParaRPr sz="220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9" name="object 14"/>
          <p:cNvSpPr/>
          <p:nvPr/>
        </p:nvSpPr>
        <p:spPr>
          <a:xfrm>
            <a:off x="5639146" y="4089351"/>
            <a:ext cx="969146" cy="611643"/>
          </a:xfrm>
          <a:custGeom>
            <a:avLst/>
            <a:gdLst/>
            <a:ahLst/>
            <a:cxnLst/>
            <a:rect l="l" t="t" r="r" b="b"/>
            <a:pathLst>
              <a:path w="495300" h="288289">
                <a:moveTo>
                  <a:pt x="0" y="72008"/>
                </a:moveTo>
                <a:lnTo>
                  <a:pt x="350900" y="72008"/>
                </a:lnTo>
                <a:lnTo>
                  <a:pt x="350900" y="0"/>
                </a:lnTo>
                <a:lnTo>
                  <a:pt x="494918" y="144017"/>
                </a:lnTo>
                <a:lnTo>
                  <a:pt x="350900" y="288035"/>
                </a:lnTo>
                <a:lnTo>
                  <a:pt x="350900" y="216026"/>
                </a:lnTo>
                <a:lnTo>
                  <a:pt x="0" y="216026"/>
                </a:lnTo>
                <a:lnTo>
                  <a:pt x="0" y="72008"/>
                </a:lnTo>
                <a:close/>
              </a:path>
            </a:pathLst>
          </a:cu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2857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矩形 9"/>
          <p:cNvSpPr/>
          <p:nvPr/>
        </p:nvSpPr>
        <p:spPr>
          <a:xfrm>
            <a:off x="2564090" y="5757021"/>
            <a:ext cx="7119257" cy="646331"/>
          </a:xfrm>
          <a:prstGeom prst="rect">
            <a:avLst/>
          </a:prstGeom>
        </p:spPr>
        <p:txBody>
          <a:bodyPr wrap="square">
            <a:spAutoFit/>
          </a:bodyPr>
          <a:lstStyle/>
          <a:p>
            <a:r>
              <a:rPr lang="zh-CN" altLang="en-US" sz="3600" b="1" dirty="0">
                <a:solidFill>
                  <a:srgbClr val="C00000"/>
                </a:solidFill>
                <a:latin typeface="微软雅黑" panose="020B0503020204020204" pitchFamily="34" charset="-122"/>
                <a:ea typeface="微软雅黑" panose="020B0503020204020204" pitchFamily="34" charset="-122"/>
              </a:rPr>
              <a:t>稀疏交互（局部连接、局部感受野）</a:t>
            </a:r>
            <a:endParaRPr lang="zh-CN" altLang="en-US" sz="36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4060" y="1157648"/>
            <a:ext cx="5059869" cy="1446550"/>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rPr>
              <a:t>给定</a:t>
            </a:r>
            <a:r>
              <a:rPr lang="en-US" altLang="zh-CN" sz="2200" dirty="0">
                <a:latin typeface="微软雅黑" panose="020B0503020204020204" pitchFamily="34" charset="-122"/>
                <a:ea typeface="微软雅黑" panose="020B0503020204020204" pitchFamily="34" charset="-122"/>
              </a:rPr>
              <a:t>1000x1000</a:t>
            </a:r>
            <a:r>
              <a:rPr lang="zh-CN" altLang="en-US" sz="2200" dirty="0">
                <a:latin typeface="微软雅黑" panose="020B0503020204020204" pitchFamily="34" charset="-122"/>
                <a:ea typeface="微软雅黑" panose="020B0503020204020204" pitchFamily="34" charset="-122"/>
              </a:rPr>
              <a:t>像素的图像，假设神经网络具有</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百万个隐层神经元，则全连接需要</a:t>
            </a:r>
            <a:r>
              <a:rPr lang="en-US" altLang="zh-CN" sz="2200" dirty="0">
                <a:latin typeface="微软雅黑" panose="020B0503020204020204" pitchFamily="34" charset="-122"/>
                <a:ea typeface="微软雅黑" panose="020B0503020204020204" pitchFamily="34" charset="-122"/>
              </a:rPr>
              <a:t>10^12</a:t>
            </a:r>
            <a:r>
              <a:rPr lang="zh-CN" altLang="en-US" sz="2200" dirty="0">
                <a:latin typeface="微软雅黑" panose="020B0503020204020204" pitchFamily="34" charset="-122"/>
                <a:ea typeface="微软雅黑" panose="020B0503020204020204" pitchFamily="34" charset="-122"/>
              </a:rPr>
              <a:t>个权值参数：</a:t>
            </a:r>
            <a:endParaRPr lang="en-US" altLang="zh-CN" sz="2200" dirty="0">
              <a:latin typeface="微软雅黑" panose="020B0503020204020204" pitchFamily="34" charset="-122"/>
              <a:ea typeface="微软雅黑" panose="020B0503020204020204" pitchFamily="34" charset="-122"/>
            </a:endParaRPr>
          </a:p>
          <a:p>
            <a:pPr algn="just"/>
            <a:r>
              <a:rPr lang="en-US" altLang="zh-CN" sz="2200" dirty="0">
                <a:latin typeface="微软雅黑" panose="020B0503020204020204" pitchFamily="34" charset="-122"/>
                <a:ea typeface="微软雅黑" panose="020B0503020204020204" pitchFamily="34" charset="-122"/>
              </a:rPr>
              <a:t>       1000x1000x1000000=10^12</a:t>
            </a:r>
            <a:endParaRPr lang="zh-CN" altLang="en-US" sz="22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1"/>
          <a:srcRect r="1294" b="1517"/>
          <a:stretch>
            <a:fillRect/>
          </a:stretch>
        </p:blipFill>
        <p:spPr>
          <a:xfrm>
            <a:off x="904327" y="3243198"/>
            <a:ext cx="3947591" cy="2765716"/>
          </a:xfrm>
          <a:prstGeom prst="rect">
            <a:avLst/>
          </a:prstGeom>
        </p:spPr>
      </p:pic>
      <p:sp>
        <p:nvSpPr>
          <p:cNvPr id="5" name="文本框 4"/>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卷积的动机</a:t>
            </a:r>
            <a:endParaRPr lang="zh-CN" altLang="en-US" sz="2800" b="1" dirty="0">
              <a:latin typeface="微软雅黑" panose="020B0503020204020204" pitchFamily="34" charset="-122"/>
              <a:ea typeface="微软雅黑" panose="020B0503020204020204" pitchFamily="34" charset="-122"/>
            </a:endParaRPr>
          </a:p>
        </p:txBody>
      </p:sp>
      <p:sp>
        <p:nvSpPr>
          <p:cNvPr id="6" name="object 14"/>
          <p:cNvSpPr/>
          <p:nvPr/>
        </p:nvSpPr>
        <p:spPr>
          <a:xfrm>
            <a:off x="5639146" y="4089351"/>
            <a:ext cx="969146" cy="611643"/>
          </a:xfrm>
          <a:custGeom>
            <a:avLst/>
            <a:gdLst/>
            <a:ahLst/>
            <a:cxnLst/>
            <a:rect l="l" t="t" r="r" b="b"/>
            <a:pathLst>
              <a:path w="495300" h="288289">
                <a:moveTo>
                  <a:pt x="0" y="72008"/>
                </a:moveTo>
                <a:lnTo>
                  <a:pt x="350900" y="72008"/>
                </a:lnTo>
                <a:lnTo>
                  <a:pt x="350900" y="0"/>
                </a:lnTo>
                <a:lnTo>
                  <a:pt x="494918" y="144017"/>
                </a:lnTo>
                <a:lnTo>
                  <a:pt x="350900" y="288035"/>
                </a:lnTo>
                <a:lnTo>
                  <a:pt x="350900" y="216026"/>
                </a:lnTo>
                <a:lnTo>
                  <a:pt x="0" y="216026"/>
                </a:lnTo>
                <a:lnTo>
                  <a:pt x="0" y="72008"/>
                </a:lnTo>
                <a:close/>
              </a:path>
            </a:pathLst>
          </a:cu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2857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矩形 7"/>
          <p:cNvSpPr/>
          <p:nvPr/>
        </p:nvSpPr>
        <p:spPr>
          <a:xfrm>
            <a:off x="6431629" y="1157648"/>
            <a:ext cx="5138330" cy="1785104"/>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rPr>
              <a:t>局部感受野是</a:t>
            </a:r>
            <a:r>
              <a:rPr lang="en-US" altLang="zh-CN" sz="2200" dirty="0">
                <a:latin typeface="微软雅黑" panose="020B0503020204020204" pitchFamily="34" charset="-122"/>
                <a:ea typeface="微软雅黑" panose="020B0503020204020204" pitchFamily="34" charset="-122"/>
              </a:rPr>
              <a:t>10x10</a:t>
            </a:r>
            <a:r>
              <a:rPr lang="zh-CN" altLang="en-US" sz="2200" dirty="0">
                <a:latin typeface="微软雅黑" panose="020B0503020204020204" pitchFamily="34" charset="-122"/>
                <a:ea typeface="微软雅黑" panose="020B0503020204020204" pitchFamily="34" charset="-122"/>
              </a:rPr>
              <a:t>，隐层每个感受野只需要和这</a:t>
            </a:r>
            <a:r>
              <a:rPr lang="en-US" altLang="zh-CN" sz="2200" dirty="0">
                <a:latin typeface="微软雅黑" panose="020B0503020204020204" pitchFamily="34" charset="-122"/>
                <a:ea typeface="微软雅黑" panose="020B0503020204020204" pitchFamily="34" charset="-122"/>
              </a:rPr>
              <a:t>10x10</a:t>
            </a:r>
            <a:r>
              <a:rPr lang="zh-CN" altLang="en-US" sz="2200" dirty="0">
                <a:latin typeface="微软雅黑" panose="020B0503020204020204" pitchFamily="34" charset="-122"/>
                <a:ea typeface="微软雅黑" panose="020B0503020204020204" pitchFamily="34" charset="-122"/>
              </a:rPr>
              <a:t>的局部图像相连接，所以</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百万个隐层神经元就只有一亿个连接，即</a:t>
            </a:r>
            <a:r>
              <a:rPr lang="en-US" altLang="zh-CN" sz="2200" dirty="0">
                <a:latin typeface="微软雅黑" panose="020B0503020204020204" pitchFamily="34" charset="-122"/>
                <a:ea typeface="微软雅黑" panose="020B0503020204020204" pitchFamily="34" charset="-122"/>
              </a:rPr>
              <a:t>10^8</a:t>
            </a:r>
            <a:r>
              <a:rPr lang="zh-CN" altLang="en-US" sz="2200" dirty="0">
                <a:latin typeface="微软雅黑" panose="020B0503020204020204" pitchFamily="34" charset="-122"/>
                <a:ea typeface="微软雅黑" panose="020B0503020204020204" pitchFamily="34" charset="-122"/>
              </a:rPr>
              <a:t>个参数：</a:t>
            </a:r>
            <a:endParaRPr lang="en-US" altLang="zh-CN" sz="2200" dirty="0">
              <a:latin typeface="微软雅黑" panose="020B0503020204020204" pitchFamily="34" charset="-122"/>
              <a:ea typeface="微软雅黑" panose="020B0503020204020204" pitchFamily="34" charset="-122"/>
            </a:endParaRPr>
          </a:p>
          <a:p>
            <a:pPr algn="just"/>
            <a:r>
              <a:rPr lang="en-US" altLang="zh-CN" sz="2200" dirty="0">
                <a:latin typeface="微软雅黑" panose="020B0503020204020204" pitchFamily="34" charset="-122"/>
                <a:ea typeface="微软雅黑" panose="020B0503020204020204" pitchFamily="34" charset="-122"/>
              </a:rPr>
              <a:t>        10X10X1000000=10^8</a:t>
            </a:r>
            <a:endParaRPr lang="zh-CN" altLang="en-US" sz="22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2"/>
          <a:srcRect l="1330" t="1111" r="898" b="1783"/>
          <a:stretch>
            <a:fillRect/>
          </a:stretch>
        </p:blipFill>
        <p:spPr>
          <a:xfrm>
            <a:off x="7259216" y="3349690"/>
            <a:ext cx="3872204" cy="3041779"/>
          </a:xfrm>
          <a:prstGeom prst="rect">
            <a:avLst/>
          </a:prstGeom>
        </p:spPr>
      </p:pic>
      <p:sp>
        <p:nvSpPr>
          <p:cNvPr id="10" name="文本框 9"/>
          <p:cNvSpPr txBox="1"/>
          <p:nvPr/>
        </p:nvSpPr>
        <p:spPr>
          <a:xfrm>
            <a:off x="5339746" y="4791525"/>
            <a:ext cx="1723527" cy="954107"/>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少了</a:t>
            </a:r>
            <a:r>
              <a:rPr lang="en-US" altLang="zh-CN" sz="2800" b="1" dirty="0">
                <a:solidFill>
                  <a:srgbClr val="0070C0"/>
                </a:solidFill>
                <a:latin typeface="微软雅黑" panose="020B0503020204020204" pitchFamily="34" charset="-122"/>
                <a:ea typeface="微软雅黑" panose="020B0503020204020204" pitchFamily="34" charset="-122"/>
              </a:rPr>
              <a:t>4</a:t>
            </a:r>
            <a:r>
              <a:rPr lang="zh-CN" altLang="en-US" sz="2800" b="1" dirty="0">
                <a:solidFill>
                  <a:srgbClr val="0070C0"/>
                </a:solidFill>
                <a:latin typeface="微软雅黑" panose="020B0503020204020204" pitchFamily="34" charset="-122"/>
                <a:ea typeface="微软雅黑" panose="020B0503020204020204" pitchFamily="34" charset="-122"/>
              </a:rPr>
              <a:t>个</a:t>
            </a:r>
            <a:r>
              <a:rPr lang="en-US" altLang="zh-CN" sz="2800" b="1" dirty="0">
                <a:solidFill>
                  <a:srgbClr val="0070C0"/>
                </a:solidFill>
                <a:latin typeface="微软雅黑" panose="020B0503020204020204" pitchFamily="34" charset="-122"/>
                <a:ea typeface="微软雅黑" panose="020B0503020204020204" pitchFamily="34" charset="-122"/>
              </a:rPr>
              <a:t>0</a:t>
            </a:r>
            <a:endParaRPr lang="en-US" altLang="zh-CN" sz="2800" b="1" dirty="0">
              <a:solidFill>
                <a:srgbClr val="0070C0"/>
              </a:solidFill>
              <a:latin typeface="微软雅黑" panose="020B0503020204020204" pitchFamily="34" charset="-122"/>
              <a:ea typeface="微软雅黑" panose="020B0503020204020204" pitchFamily="34" charset="-122"/>
            </a:endParaRPr>
          </a:p>
          <a:p>
            <a:pPr algn="ctr"/>
            <a:r>
              <a:rPr lang="zh-CN" altLang="en-US" sz="2800" b="1" dirty="0">
                <a:solidFill>
                  <a:srgbClr val="0070C0"/>
                </a:solidFill>
                <a:latin typeface="微软雅黑" panose="020B0503020204020204" pitchFamily="34" charset="-122"/>
                <a:ea typeface="微软雅黑" panose="020B0503020204020204" pitchFamily="34" charset="-122"/>
              </a:rPr>
              <a:t>（数量级）</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卷积的动机</a:t>
            </a:r>
            <a:endParaRPr lang="zh-CN" altLang="en-US" sz="2800" b="1" dirty="0">
              <a:latin typeface="微软雅黑" panose="020B0503020204020204" pitchFamily="34" charset="-122"/>
              <a:ea typeface="微软雅黑" panose="020B0503020204020204" pitchFamily="34" charset="-122"/>
            </a:endParaRPr>
          </a:p>
        </p:txBody>
      </p:sp>
      <p:sp>
        <p:nvSpPr>
          <p:cNvPr id="6" name="object 14"/>
          <p:cNvSpPr/>
          <p:nvPr/>
        </p:nvSpPr>
        <p:spPr>
          <a:xfrm>
            <a:off x="5779105" y="3706795"/>
            <a:ext cx="969146" cy="611643"/>
          </a:xfrm>
          <a:custGeom>
            <a:avLst/>
            <a:gdLst/>
            <a:ahLst/>
            <a:cxnLst/>
            <a:rect l="l" t="t" r="r" b="b"/>
            <a:pathLst>
              <a:path w="495300" h="288289">
                <a:moveTo>
                  <a:pt x="0" y="72008"/>
                </a:moveTo>
                <a:lnTo>
                  <a:pt x="350900" y="72008"/>
                </a:lnTo>
                <a:lnTo>
                  <a:pt x="350900" y="0"/>
                </a:lnTo>
                <a:lnTo>
                  <a:pt x="494918" y="144017"/>
                </a:lnTo>
                <a:lnTo>
                  <a:pt x="350900" y="288035"/>
                </a:lnTo>
                <a:lnTo>
                  <a:pt x="350900" y="216026"/>
                </a:lnTo>
                <a:lnTo>
                  <a:pt x="0" y="216026"/>
                </a:lnTo>
                <a:lnTo>
                  <a:pt x="0" y="72008"/>
                </a:lnTo>
                <a:close/>
              </a:path>
            </a:pathLst>
          </a:cu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2857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矩形 7"/>
          <p:cNvSpPr/>
          <p:nvPr/>
        </p:nvSpPr>
        <p:spPr>
          <a:xfrm>
            <a:off x="422715" y="1185641"/>
            <a:ext cx="5138330" cy="1785104"/>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rPr>
              <a:t>局部感受野是</a:t>
            </a:r>
            <a:r>
              <a:rPr lang="en-US" altLang="zh-CN" sz="2200" dirty="0">
                <a:latin typeface="微软雅黑" panose="020B0503020204020204" pitchFamily="34" charset="-122"/>
                <a:ea typeface="微软雅黑" panose="020B0503020204020204" pitchFamily="34" charset="-122"/>
              </a:rPr>
              <a:t>10x10</a:t>
            </a:r>
            <a:r>
              <a:rPr lang="zh-CN" altLang="en-US" sz="2200" dirty="0">
                <a:latin typeface="微软雅黑" panose="020B0503020204020204" pitchFamily="34" charset="-122"/>
                <a:ea typeface="微软雅黑" panose="020B0503020204020204" pitchFamily="34" charset="-122"/>
              </a:rPr>
              <a:t>，隐层每个感受野只需要和这</a:t>
            </a:r>
            <a:r>
              <a:rPr lang="en-US" altLang="zh-CN" sz="2200" dirty="0">
                <a:latin typeface="微软雅黑" panose="020B0503020204020204" pitchFamily="34" charset="-122"/>
                <a:ea typeface="微软雅黑" panose="020B0503020204020204" pitchFamily="34" charset="-122"/>
              </a:rPr>
              <a:t>10x10</a:t>
            </a:r>
            <a:r>
              <a:rPr lang="zh-CN" altLang="en-US" sz="2200" dirty="0">
                <a:latin typeface="微软雅黑" panose="020B0503020204020204" pitchFamily="34" charset="-122"/>
                <a:ea typeface="微软雅黑" panose="020B0503020204020204" pitchFamily="34" charset="-122"/>
              </a:rPr>
              <a:t>的局部图像相连接，所以</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百万个隐层神经元就只有一亿个连接，即</a:t>
            </a:r>
            <a:r>
              <a:rPr lang="en-US" altLang="zh-CN" sz="2200" dirty="0">
                <a:latin typeface="微软雅黑" panose="020B0503020204020204" pitchFamily="34" charset="-122"/>
                <a:ea typeface="微软雅黑" panose="020B0503020204020204" pitchFamily="34" charset="-122"/>
              </a:rPr>
              <a:t>10^8</a:t>
            </a:r>
            <a:r>
              <a:rPr lang="zh-CN" altLang="en-US" sz="2200" dirty="0">
                <a:latin typeface="微软雅黑" panose="020B0503020204020204" pitchFamily="34" charset="-122"/>
                <a:ea typeface="微软雅黑" panose="020B0503020204020204" pitchFamily="34" charset="-122"/>
              </a:rPr>
              <a:t>个参数：</a:t>
            </a:r>
            <a:endParaRPr lang="en-US" altLang="zh-CN" sz="2200" dirty="0">
              <a:latin typeface="微软雅黑" panose="020B0503020204020204" pitchFamily="34" charset="-122"/>
              <a:ea typeface="微软雅黑" panose="020B0503020204020204" pitchFamily="34" charset="-122"/>
            </a:endParaRPr>
          </a:p>
          <a:p>
            <a:pPr algn="just"/>
            <a:r>
              <a:rPr lang="en-US" altLang="zh-CN" sz="2200" dirty="0">
                <a:latin typeface="微软雅黑" panose="020B0503020204020204" pitchFamily="34" charset="-122"/>
                <a:ea typeface="微软雅黑" panose="020B0503020204020204" pitchFamily="34" charset="-122"/>
              </a:rPr>
              <a:t>        10X10X1000000=10^8</a:t>
            </a:r>
            <a:endParaRPr lang="zh-CN" altLang="en-US" sz="22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1"/>
          <a:srcRect l="1330" t="1111" r="898" b="1783"/>
          <a:stretch>
            <a:fillRect/>
          </a:stretch>
        </p:blipFill>
        <p:spPr>
          <a:xfrm>
            <a:off x="1055778" y="3293708"/>
            <a:ext cx="3872204" cy="3041779"/>
          </a:xfrm>
          <a:prstGeom prst="rect">
            <a:avLst/>
          </a:prstGeom>
        </p:spPr>
      </p:pic>
      <p:sp>
        <p:nvSpPr>
          <p:cNvPr id="12" name="矩形 11"/>
          <p:cNvSpPr/>
          <p:nvPr/>
        </p:nvSpPr>
        <p:spPr>
          <a:xfrm>
            <a:off x="7095908" y="2080438"/>
            <a:ext cx="4569561" cy="2123658"/>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rPr>
              <a:t>每一个神经元存在</a:t>
            </a:r>
            <a:r>
              <a:rPr lang="en-US" altLang="zh-CN" sz="2200" dirty="0">
                <a:latin typeface="微软雅黑" panose="020B0503020204020204" pitchFamily="34" charset="-122"/>
                <a:ea typeface="微软雅黑" panose="020B0503020204020204" pitchFamily="34" charset="-122"/>
              </a:rPr>
              <a:t>10x10=100</a:t>
            </a:r>
            <a:r>
              <a:rPr lang="zh-CN" altLang="en-US" sz="2200" dirty="0">
                <a:latin typeface="微软雅黑" panose="020B0503020204020204" pitchFamily="34" charset="-122"/>
                <a:ea typeface="微软雅黑" panose="020B0503020204020204" pitchFamily="34" charset="-122"/>
              </a:rPr>
              <a:t>个连接权值参数。那</a:t>
            </a:r>
            <a:r>
              <a:rPr lang="zh-CN" altLang="en-US" sz="2200" dirty="0">
                <a:solidFill>
                  <a:srgbClr val="0000FF"/>
                </a:solidFill>
                <a:latin typeface="微软雅黑" panose="020B0503020204020204" pitchFamily="34" charset="-122"/>
                <a:ea typeface="微软雅黑" panose="020B0503020204020204" pitchFamily="34" charset="-122"/>
              </a:rPr>
              <a:t>如果我们每个神经元这</a:t>
            </a:r>
            <a:r>
              <a:rPr lang="en-US" altLang="zh-CN" sz="2200" dirty="0">
                <a:solidFill>
                  <a:srgbClr val="0000FF"/>
                </a:solidFill>
                <a:latin typeface="微软雅黑" panose="020B0503020204020204" pitchFamily="34" charset="-122"/>
                <a:ea typeface="微软雅黑" panose="020B0503020204020204" pitchFamily="34" charset="-122"/>
              </a:rPr>
              <a:t>100</a:t>
            </a:r>
            <a:r>
              <a:rPr lang="zh-CN" altLang="en-US" sz="2200" dirty="0">
                <a:solidFill>
                  <a:srgbClr val="0000FF"/>
                </a:solidFill>
                <a:latin typeface="微软雅黑" panose="020B0503020204020204" pitchFamily="34" charset="-122"/>
                <a:ea typeface="微软雅黑" panose="020B0503020204020204" pitchFamily="34" charset="-122"/>
              </a:rPr>
              <a:t>个参数是相同</a:t>
            </a:r>
            <a:r>
              <a:rPr lang="zh-CN" altLang="en-US" sz="2200" dirty="0">
                <a:latin typeface="微软雅黑" panose="020B0503020204020204" pitchFamily="34" charset="-122"/>
                <a:ea typeface="微软雅黑" panose="020B0503020204020204" pitchFamily="34" charset="-122"/>
              </a:rPr>
              <a:t>的呢？也就是说每个神经元用的是同一个卷积核去卷积图像。</a:t>
            </a:r>
            <a:endParaRPr lang="en-US" altLang="zh-CN" sz="2200" dirty="0">
              <a:latin typeface="微软雅黑" panose="020B0503020204020204" pitchFamily="34" charset="-122"/>
              <a:ea typeface="微软雅黑" panose="020B0503020204020204" pitchFamily="34" charset="-122"/>
            </a:endParaRPr>
          </a:p>
          <a:p>
            <a:pPr algn="just"/>
            <a:r>
              <a:rPr lang="zh-CN" altLang="en-US" sz="2200" dirty="0">
                <a:latin typeface="微软雅黑" panose="020B0503020204020204" pitchFamily="34" charset="-122"/>
                <a:ea typeface="微软雅黑" panose="020B0503020204020204" pitchFamily="34" charset="-122"/>
              </a:rPr>
              <a:t>只需：</a:t>
            </a:r>
            <a:r>
              <a:rPr lang="en-US" altLang="zh-CN" sz="2200" dirty="0">
                <a:latin typeface="微软雅黑" panose="020B0503020204020204" pitchFamily="34" charset="-122"/>
                <a:ea typeface="微软雅黑" panose="020B0503020204020204" pitchFamily="34" charset="-122"/>
              </a:rPr>
              <a:t>100</a:t>
            </a:r>
            <a:r>
              <a:rPr lang="zh-CN" altLang="en-US" sz="2200" dirty="0">
                <a:latin typeface="微软雅黑" panose="020B0503020204020204" pitchFamily="34" charset="-122"/>
                <a:ea typeface="微软雅黑" panose="020B0503020204020204" pitchFamily="34" charset="-122"/>
              </a:rPr>
              <a:t>个参数</a:t>
            </a:r>
            <a:endParaRPr lang="en-US" altLang="zh-CN" sz="22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7234629" y="5195516"/>
            <a:ext cx="4137151" cy="430887"/>
          </a:xfrm>
          <a:prstGeom prst="rect">
            <a:avLst/>
          </a:prstGeom>
          <a:noFill/>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问：这样的后果是什么呢？</a:t>
            </a:r>
            <a:endParaRPr lang="zh-CN" altLang="en-US" sz="2200" dirty="0">
              <a:latin typeface="微软雅黑" panose="020B0503020204020204" pitchFamily="34" charset="-122"/>
              <a:ea typeface="微软雅黑" panose="020B0503020204020204" pitchFamily="34" charset="-122"/>
            </a:endParaRPr>
          </a:p>
        </p:txBody>
      </p:sp>
      <p:sp>
        <p:nvSpPr>
          <p:cNvPr id="17" name="矩形 16"/>
          <p:cNvSpPr/>
          <p:nvPr/>
        </p:nvSpPr>
        <p:spPr>
          <a:xfrm>
            <a:off x="7234629" y="5632938"/>
            <a:ext cx="4206905" cy="430887"/>
          </a:xfrm>
          <a:prstGeom prst="rect">
            <a:avLst/>
          </a:prstGeom>
        </p:spPr>
        <p:txBody>
          <a:bodyPr wrap="square">
            <a:spAutoFit/>
          </a:bodyPr>
          <a:lstStyle/>
          <a:p>
            <a:r>
              <a:rPr lang="zh-CN" altLang="en-US" sz="2200" b="1" dirty="0">
                <a:solidFill>
                  <a:schemeClr val="accent2">
                    <a:lumMod val="75000"/>
                  </a:schemeClr>
                </a:solidFill>
                <a:latin typeface="微软雅黑" panose="020B0503020204020204" pitchFamily="34" charset="-122"/>
                <a:ea typeface="微软雅黑" panose="020B0503020204020204" pitchFamily="34" charset="-122"/>
              </a:rPr>
              <a:t>答：这样只提取了一种特征</a:t>
            </a:r>
            <a:endParaRPr lang="zh-CN" altLang="en-US" sz="22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184949" y="1079180"/>
            <a:ext cx="2236510"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权值共享</a:t>
            </a:r>
            <a:endParaRPr lang="zh-CN" alt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6" grpId="0"/>
      <p:bldP spid="17"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1795"/>
          <a:stretch>
            <a:fillRect/>
          </a:stretch>
        </p:blipFill>
        <p:spPr>
          <a:xfrm>
            <a:off x="7163226" y="1430976"/>
            <a:ext cx="4270730" cy="3486351"/>
          </a:xfrm>
          <a:prstGeom prst="rect">
            <a:avLst/>
          </a:prstGeom>
        </p:spPr>
      </p:pic>
      <p:sp>
        <p:nvSpPr>
          <p:cNvPr id="4" name="文本框 3"/>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卷积的动机</a:t>
            </a:r>
            <a:endParaRPr lang="zh-CN" altLang="en-US" sz="2800" b="1" dirty="0">
              <a:latin typeface="微软雅黑" panose="020B0503020204020204" pitchFamily="34" charset="-122"/>
              <a:ea typeface="微软雅黑" panose="020B0503020204020204" pitchFamily="34" charset="-122"/>
            </a:endParaRPr>
          </a:p>
        </p:txBody>
      </p:sp>
      <p:sp>
        <p:nvSpPr>
          <p:cNvPr id="5" name="矩形 4"/>
          <p:cNvSpPr/>
          <p:nvPr/>
        </p:nvSpPr>
        <p:spPr>
          <a:xfrm>
            <a:off x="429395" y="1223224"/>
            <a:ext cx="5927191" cy="1438855"/>
          </a:xfrm>
          <a:prstGeom prst="rect">
            <a:avLst/>
          </a:prstGeom>
        </p:spPr>
        <p:txBody>
          <a:bodyPr wrap="square">
            <a:spAutoFit/>
          </a:bodyPr>
          <a:lstStyle/>
          <a:p>
            <a:pPr algn="just">
              <a:lnSpc>
                <a:spcPts val="3500"/>
              </a:lnSpc>
            </a:pPr>
            <a:r>
              <a:rPr lang="zh-CN" altLang="en-US" sz="2200" dirty="0">
                <a:latin typeface="微软雅黑" panose="020B0503020204020204" pitchFamily="34" charset="-122"/>
                <a:ea typeface="微软雅黑" panose="020B0503020204020204" pitchFamily="34" charset="-122"/>
              </a:rPr>
              <a:t>假如一种滤波器，也就是一种卷积核就是提出图像的一种特征，那么我们如需要提取不同的特征，怎么办？</a:t>
            </a:r>
            <a:endParaRPr lang="zh-CN" altLang="en-US" sz="2200" dirty="0">
              <a:latin typeface="微软雅黑" panose="020B0503020204020204" pitchFamily="34" charset="-122"/>
              <a:ea typeface="微软雅黑" panose="020B0503020204020204" pitchFamily="34" charset="-122"/>
            </a:endParaRPr>
          </a:p>
        </p:txBody>
      </p:sp>
      <p:sp>
        <p:nvSpPr>
          <p:cNvPr id="7" name="矩形 6"/>
          <p:cNvSpPr/>
          <p:nvPr/>
        </p:nvSpPr>
        <p:spPr>
          <a:xfrm>
            <a:off x="429395" y="2851350"/>
            <a:ext cx="2987779" cy="430887"/>
          </a:xfrm>
          <a:prstGeom prst="rect">
            <a:avLst/>
          </a:prstGeom>
        </p:spPr>
        <p:txBody>
          <a:bodyPr wrap="square">
            <a:spAutoFit/>
          </a:bodyPr>
          <a:lstStyle/>
          <a:p>
            <a:r>
              <a:rPr lang="zh-CN" altLang="en-US" sz="2200" b="1" dirty="0">
                <a:solidFill>
                  <a:srgbClr val="00B050"/>
                </a:solidFill>
                <a:latin typeface="微软雅黑" panose="020B0503020204020204" pitchFamily="34" charset="-122"/>
                <a:ea typeface="微软雅黑" panose="020B0503020204020204" pitchFamily="34" charset="-122"/>
              </a:rPr>
              <a:t>答：加多几种滤波器。</a:t>
            </a:r>
            <a:endParaRPr lang="zh-CN" altLang="en-US" sz="2200" b="1" dirty="0">
              <a:solidFill>
                <a:srgbClr val="00B050"/>
              </a:solidFill>
              <a:latin typeface="微软雅黑" panose="020B0503020204020204" pitchFamily="34" charset="-122"/>
              <a:ea typeface="微软雅黑" panose="020B0503020204020204" pitchFamily="34" charset="-122"/>
            </a:endParaRPr>
          </a:p>
        </p:txBody>
      </p:sp>
      <p:sp>
        <p:nvSpPr>
          <p:cNvPr id="13" name="矩形 12"/>
          <p:cNvSpPr/>
          <p:nvPr/>
        </p:nvSpPr>
        <p:spPr>
          <a:xfrm>
            <a:off x="379922" y="3689157"/>
            <a:ext cx="5976664" cy="1785104"/>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rPr>
              <a:t>假设有</a:t>
            </a:r>
            <a:r>
              <a:rPr lang="en-US" altLang="zh-CN" sz="2200" dirty="0">
                <a:latin typeface="微软雅黑" panose="020B0503020204020204" pitchFamily="34" charset="-122"/>
                <a:ea typeface="微软雅黑" panose="020B0503020204020204" pitchFamily="34" charset="-122"/>
              </a:rPr>
              <a:t>100</a:t>
            </a:r>
            <a:r>
              <a:rPr lang="zh-CN" altLang="en-US" sz="2200" dirty="0">
                <a:latin typeface="微软雅黑" panose="020B0503020204020204" pitchFamily="34" charset="-122"/>
                <a:ea typeface="微软雅黑" panose="020B0503020204020204" pitchFamily="34" charset="-122"/>
              </a:rPr>
              <a:t>种滤波器，每种滤波器的参数不一样，表示它提出输入图像的不同特征。所以</a:t>
            </a:r>
            <a:r>
              <a:rPr lang="en-US" altLang="zh-CN" sz="2200" dirty="0">
                <a:latin typeface="微软雅黑" panose="020B0503020204020204" pitchFamily="34" charset="-122"/>
                <a:ea typeface="微软雅黑" panose="020B0503020204020204" pitchFamily="34" charset="-122"/>
              </a:rPr>
              <a:t>100</a:t>
            </a:r>
            <a:r>
              <a:rPr lang="zh-CN" altLang="en-US" sz="2200" dirty="0">
                <a:latin typeface="微软雅黑" panose="020B0503020204020204" pitchFamily="34" charset="-122"/>
                <a:ea typeface="微软雅黑" panose="020B0503020204020204" pitchFamily="34" charset="-122"/>
              </a:rPr>
              <a:t>种卷积核就有</a:t>
            </a:r>
            <a:r>
              <a:rPr lang="en-US" altLang="zh-CN" sz="2200" dirty="0">
                <a:latin typeface="微软雅黑" panose="020B0503020204020204" pitchFamily="34" charset="-122"/>
                <a:ea typeface="微软雅黑" panose="020B0503020204020204" pitchFamily="34" charset="-122"/>
              </a:rPr>
              <a:t>100</a:t>
            </a:r>
            <a:r>
              <a:rPr lang="zh-CN" altLang="en-US" sz="2200" dirty="0">
                <a:latin typeface="微软雅黑" panose="020B0503020204020204" pitchFamily="34" charset="-122"/>
                <a:ea typeface="微软雅黑" panose="020B0503020204020204" pitchFamily="34" charset="-122"/>
              </a:rPr>
              <a:t>个</a:t>
            </a:r>
            <a:r>
              <a:rPr lang="en-US" altLang="zh-CN" sz="2200" dirty="0">
                <a:latin typeface="微软雅黑" panose="020B0503020204020204" pitchFamily="34" charset="-122"/>
                <a:ea typeface="微软雅黑" panose="020B0503020204020204" pitchFamily="34" charset="-122"/>
              </a:rPr>
              <a:t>Feature Map</a:t>
            </a:r>
            <a:r>
              <a:rPr lang="zh-CN" altLang="en-US" sz="2200" dirty="0">
                <a:latin typeface="微软雅黑" panose="020B0503020204020204" pitchFamily="34" charset="-122"/>
                <a:ea typeface="微软雅黑" panose="020B0503020204020204" pitchFamily="34" charset="-122"/>
              </a:rPr>
              <a:t>（我们定义由同一种滤波器卷积得到的向量组合，为</a:t>
            </a:r>
            <a:r>
              <a:rPr lang="en-US" altLang="zh-CN" sz="2200" dirty="0">
                <a:latin typeface="微软雅黑" panose="020B0503020204020204" pitchFamily="34" charset="-122"/>
                <a:ea typeface="微软雅黑" panose="020B0503020204020204" pitchFamily="34" charset="-122"/>
              </a:rPr>
              <a:t>Feature Map</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29395" y="5742843"/>
            <a:ext cx="5682156" cy="430887"/>
          </a:xfrm>
          <a:prstGeom prst="rect">
            <a:avLst/>
          </a:prstGeom>
          <a:noFill/>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问：这时我们这一层有多少个参数了？</a:t>
            </a:r>
            <a:endParaRPr lang="zh-CN" altLang="en-US" sz="2200" dirty="0">
              <a:latin typeface="微软雅黑" panose="020B0503020204020204" pitchFamily="34" charset="-122"/>
              <a:ea typeface="微软雅黑" panose="020B0503020204020204" pitchFamily="34" charset="-122"/>
            </a:endParaRPr>
          </a:p>
        </p:txBody>
      </p:sp>
      <p:sp>
        <p:nvSpPr>
          <p:cNvPr id="15" name="矩形 14"/>
          <p:cNvSpPr/>
          <p:nvPr/>
        </p:nvSpPr>
        <p:spPr>
          <a:xfrm>
            <a:off x="6604098" y="5419677"/>
            <a:ext cx="4979148" cy="1107996"/>
          </a:xfrm>
          <a:prstGeom prst="rect">
            <a:avLst/>
          </a:prstGeom>
        </p:spPr>
        <p:txBody>
          <a:bodyPr wrap="square">
            <a:spAutoFit/>
          </a:bodyPr>
          <a:lstStyle/>
          <a:p>
            <a:r>
              <a:rPr lang="zh-CN" altLang="en-US" sz="2200" dirty="0">
                <a:solidFill>
                  <a:srgbClr val="4472C4"/>
                </a:solidFill>
                <a:latin typeface="微软雅黑" panose="020B0503020204020204" pitchFamily="34" charset="-122"/>
                <a:ea typeface="微软雅黑" panose="020B0503020204020204" pitchFamily="34" charset="-122"/>
              </a:rPr>
              <a:t>答：</a:t>
            </a:r>
            <a:r>
              <a:rPr lang="en-US" altLang="zh-CN" sz="2200" dirty="0">
                <a:solidFill>
                  <a:srgbClr val="4472C4"/>
                </a:solidFill>
                <a:latin typeface="微软雅黑" panose="020B0503020204020204" pitchFamily="34" charset="-122"/>
                <a:ea typeface="微软雅黑" panose="020B0503020204020204" pitchFamily="34" charset="-122"/>
              </a:rPr>
              <a:t>100</a:t>
            </a:r>
            <a:r>
              <a:rPr lang="zh-CN" altLang="en-US" sz="2200" dirty="0">
                <a:solidFill>
                  <a:srgbClr val="4472C4"/>
                </a:solidFill>
                <a:latin typeface="微软雅黑" panose="020B0503020204020204" pitchFamily="34" charset="-122"/>
                <a:ea typeface="微软雅黑" panose="020B0503020204020204" pitchFamily="34" charset="-122"/>
              </a:rPr>
              <a:t>种卷积核（不同特征）</a:t>
            </a:r>
            <a:r>
              <a:rPr lang="en-US" altLang="zh-CN" sz="2200" dirty="0">
                <a:solidFill>
                  <a:srgbClr val="4472C4"/>
                </a:solidFill>
                <a:latin typeface="微软雅黑" panose="020B0503020204020204" pitchFamily="34" charset="-122"/>
                <a:ea typeface="微软雅黑" panose="020B0503020204020204" pitchFamily="34" charset="-122"/>
              </a:rPr>
              <a:t>x</a:t>
            </a:r>
            <a:r>
              <a:rPr lang="zh-CN" altLang="en-US" sz="2200" dirty="0">
                <a:solidFill>
                  <a:srgbClr val="4472C4"/>
                </a:solidFill>
                <a:latin typeface="微软雅黑" panose="020B0503020204020204" pitchFamily="34" charset="-122"/>
                <a:ea typeface="微软雅黑" panose="020B0503020204020204" pitchFamily="34" charset="-122"/>
              </a:rPr>
              <a:t>每种卷积核共享的</a:t>
            </a:r>
            <a:r>
              <a:rPr lang="en-US" altLang="zh-CN" sz="2200" dirty="0">
                <a:solidFill>
                  <a:srgbClr val="4472C4"/>
                </a:solidFill>
                <a:latin typeface="微软雅黑" panose="020B0503020204020204" pitchFamily="34" charset="-122"/>
                <a:ea typeface="微软雅黑" panose="020B0503020204020204" pitchFamily="34" charset="-122"/>
              </a:rPr>
              <a:t>100</a:t>
            </a:r>
            <a:r>
              <a:rPr lang="zh-CN" altLang="en-US" sz="2200" dirty="0">
                <a:solidFill>
                  <a:srgbClr val="4472C4"/>
                </a:solidFill>
                <a:latin typeface="微软雅黑" panose="020B0503020204020204" pitchFamily="34" charset="-122"/>
                <a:ea typeface="微软雅黑" panose="020B0503020204020204" pitchFamily="34" charset="-122"/>
              </a:rPr>
              <a:t>个参数</a:t>
            </a:r>
            <a:r>
              <a:rPr lang="en-US" altLang="zh-CN" sz="2200" dirty="0">
                <a:solidFill>
                  <a:srgbClr val="4472C4"/>
                </a:solidFill>
                <a:latin typeface="微软雅黑" panose="020B0503020204020204" pitchFamily="34" charset="-122"/>
                <a:ea typeface="微软雅黑" panose="020B0503020204020204" pitchFamily="34" charset="-122"/>
              </a:rPr>
              <a:t>=100x100=10K</a:t>
            </a:r>
            <a:r>
              <a:rPr lang="zh-CN" altLang="en-US" sz="2200" dirty="0">
                <a:solidFill>
                  <a:srgbClr val="4472C4"/>
                </a:solidFill>
                <a:latin typeface="微软雅黑" panose="020B0503020204020204" pitchFamily="34" charset="-122"/>
                <a:ea typeface="微软雅黑" panose="020B0503020204020204" pitchFamily="34" charset="-122"/>
              </a:rPr>
              <a:t>，也就是</a:t>
            </a:r>
            <a:r>
              <a:rPr lang="en-US" altLang="zh-CN" sz="2200" dirty="0">
                <a:solidFill>
                  <a:srgbClr val="4472C4"/>
                </a:solidFill>
                <a:latin typeface="微软雅黑" panose="020B0503020204020204" pitchFamily="34" charset="-122"/>
                <a:ea typeface="微软雅黑" panose="020B0503020204020204" pitchFamily="34" charset="-122"/>
              </a:rPr>
              <a:t>1</a:t>
            </a:r>
            <a:r>
              <a:rPr lang="zh-CN" altLang="en-US" sz="2200" dirty="0">
                <a:solidFill>
                  <a:srgbClr val="4472C4"/>
                </a:solidFill>
                <a:latin typeface="微软雅黑" panose="020B0503020204020204" pitchFamily="34" charset="-122"/>
                <a:ea typeface="微软雅黑" panose="020B0503020204020204" pitchFamily="34" charset="-122"/>
              </a:rPr>
              <a:t>万个参数。</a:t>
            </a:r>
            <a:endParaRPr lang="zh-CN" altLang="en-US" sz="2200" dirty="0">
              <a:solidFill>
                <a:srgbClr val="4472C4"/>
              </a:solidFill>
              <a:latin typeface="微软雅黑" panose="020B0503020204020204" pitchFamily="34" charset="-122"/>
              <a:ea typeface="微软雅黑" panose="020B0503020204020204" pitchFamily="34" charset="-122"/>
            </a:endParaRPr>
          </a:p>
        </p:txBody>
      </p:sp>
      <p:sp>
        <p:nvSpPr>
          <p:cNvPr id="16" name="矩形 15"/>
          <p:cNvSpPr/>
          <p:nvPr/>
        </p:nvSpPr>
        <p:spPr>
          <a:xfrm>
            <a:off x="0" y="15067"/>
            <a:ext cx="12192000" cy="110799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p:spPr>
        <p:txBody>
          <a:bodyPr wrap="square">
            <a:spAutoFit/>
          </a:bodyPr>
          <a:lstStyle/>
          <a:p>
            <a:pPr algn="just"/>
            <a:r>
              <a:rPr lang="zh-CN" altLang="en-US" sz="2200" b="1" dirty="0">
                <a:solidFill>
                  <a:srgbClr val="C00000"/>
                </a:solidFill>
                <a:latin typeface="微软雅黑" panose="020B0503020204020204" pitchFamily="34" charset="-122"/>
                <a:ea typeface="微软雅黑" panose="020B0503020204020204" pitchFamily="34" charset="-122"/>
              </a:rPr>
              <a:t>权重共享：作为参数的卷积核𝒘</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𝑙</a:t>
            </a:r>
            <a:r>
              <a:rPr lang="en-US" altLang="zh-CN" sz="2200" b="1" dirty="0">
                <a:solidFill>
                  <a:srgbClr val="C00000"/>
                </a:solidFill>
                <a:latin typeface="微软雅黑" panose="020B0503020204020204" pitchFamily="34" charset="-122"/>
                <a:ea typeface="微软雅黑" panose="020B0503020204020204" pitchFamily="34" charset="-122"/>
              </a:rPr>
              <a:t>) </a:t>
            </a:r>
            <a:r>
              <a:rPr lang="zh-CN" altLang="en-US" sz="2200" b="1" dirty="0">
                <a:solidFill>
                  <a:srgbClr val="C00000"/>
                </a:solidFill>
                <a:latin typeface="微软雅黑" panose="020B0503020204020204" pitchFamily="34" charset="-122"/>
                <a:ea typeface="微软雅黑" panose="020B0503020204020204" pitchFamily="34" charset="-122"/>
              </a:rPr>
              <a:t>对于第𝑙 层的所有的神经元都是相同的。如下图中，所有的同颜色连接上的权重是相同的。权重共享可以理解为一个卷积核只捕捉输入数据中的一种特定的局部特征。因此，如果要提取多种特征就需要使用多个不同的卷积核。</a:t>
            </a:r>
            <a:endParaRPr lang="en-US" altLang="zh-CN" sz="22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P spid="14" grpId="0"/>
      <p:bldP spid="15" grpId="0"/>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卷积的动机</a:t>
            </a:r>
            <a:endParaRPr lang="zh-CN" altLang="en-US" sz="2800" b="1" dirty="0">
              <a:latin typeface="微软雅黑" panose="020B0503020204020204" pitchFamily="34" charset="-122"/>
              <a:ea typeface="微软雅黑" panose="020B0503020204020204" pitchFamily="34" charset="-122"/>
            </a:endParaRPr>
          </a:p>
        </p:txBody>
      </p:sp>
      <p:sp>
        <p:nvSpPr>
          <p:cNvPr id="5" name="矩形 4"/>
          <p:cNvSpPr/>
          <p:nvPr/>
        </p:nvSpPr>
        <p:spPr>
          <a:xfrm>
            <a:off x="777846" y="1043946"/>
            <a:ext cx="10521525" cy="2215991"/>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rPr>
              <a:t>除此之外，卷积网络还具有</a:t>
            </a:r>
            <a:r>
              <a:rPr lang="zh-CN" altLang="en-US" sz="2800" b="1" dirty="0">
                <a:solidFill>
                  <a:srgbClr val="C00000"/>
                </a:solidFill>
                <a:latin typeface="微软雅黑" panose="020B0503020204020204" pitchFamily="34" charset="-122"/>
                <a:ea typeface="微软雅黑" panose="020B0503020204020204" pitchFamily="34" charset="-122"/>
              </a:rPr>
              <a:t>平移不变性</a:t>
            </a:r>
            <a:r>
              <a:rPr lang="zh-CN" altLang="en-US" sz="2200" dirty="0">
                <a:latin typeface="微软雅黑" panose="020B0503020204020204" pitchFamily="34" charset="-122"/>
                <a:ea typeface="微软雅黑" panose="020B0503020204020204" pitchFamily="34" charset="-122"/>
              </a:rPr>
              <a:t>，它是</a:t>
            </a:r>
            <a:r>
              <a:rPr lang="zh-CN" altLang="en-US" sz="2200" dirty="0">
                <a:solidFill>
                  <a:srgbClr val="00B050"/>
                </a:solidFill>
                <a:latin typeface="微软雅黑" panose="020B0503020204020204" pitchFamily="34" charset="-122"/>
                <a:ea typeface="微软雅黑" panose="020B0503020204020204" pitchFamily="34" charset="-122"/>
              </a:rPr>
              <a:t>由卷积</a:t>
            </a:r>
            <a:r>
              <a:rPr lang="en-US" altLang="zh-CN" sz="2200" dirty="0">
                <a:solidFill>
                  <a:srgbClr val="00B050"/>
                </a:solidFill>
                <a:latin typeface="微软雅黑" panose="020B0503020204020204" pitchFamily="34" charset="-122"/>
                <a:ea typeface="微软雅黑" panose="020B0503020204020204" pitchFamily="34" charset="-122"/>
              </a:rPr>
              <a:t>+</a:t>
            </a:r>
            <a:r>
              <a:rPr lang="zh-CN" altLang="en-US" sz="2200" dirty="0">
                <a:solidFill>
                  <a:srgbClr val="00B050"/>
                </a:solidFill>
                <a:latin typeface="微软雅黑" panose="020B0503020204020204" pitchFamily="34" charset="-122"/>
                <a:ea typeface="微软雅黑" panose="020B0503020204020204" pitchFamily="34" charset="-122"/>
              </a:rPr>
              <a:t>池化共同实现</a:t>
            </a:r>
            <a:r>
              <a:rPr lang="zh-CN" altLang="en-US" sz="2200" dirty="0">
                <a:latin typeface="微软雅黑" panose="020B0503020204020204" pitchFamily="34" charset="-122"/>
                <a:ea typeface="微软雅黑" panose="020B0503020204020204" pitchFamily="34" charset="-122"/>
              </a:rPr>
              <a:t>的。在欧几里得几何中，平移是一种几何变换，表示把一幅图像或一个空间中的每一个点在相同方向移动相同距离。比如对图像分类任务来说，图像中的目标不管被移动到图片的哪个位置，得到的结果（标签）应该是相同的，这就是卷积神经网络中的平移不变性。</a:t>
            </a:r>
            <a:endParaRPr lang="en-US" altLang="zh-CN" sz="2200" dirty="0">
              <a:latin typeface="微软雅黑" panose="020B0503020204020204" pitchFamily="34" charset="-122"/>
              <a:ea typeface="微软雅黑" panose="020B0503020204020204" pitchFamily="34" charset="-122"/>
            </a:endParaRPr>
          </a:p>
          <a:p>
            <a:pPr algn="just"/>
            <a:endParaRPr lang="en-US" altLang="zh-CN" sz="2200" dirty="0">
              <a:latin typeface="微软雅黑" panose="020B0503020204020204" pitchFamily="34" charset="-122"/>
              <a:ea typeface="微软雅黑" panose="020B0503020204020204" pitchFamily="34" charset="-122"/>
            </a:endParaRPr>
          </a:p>
          <a:p>
            <a:pPr algn="just"/>
            <a:r>
              <a:rPr lang="zh-CN" altLang="en-US" sz="2200" dirty="0">
                <a:solidFill>
                  <a:srgbClr val="0033CC"/>
                </a:solidFill>
                <a:latin typeface="微软雅黑" panose="020B0503020204020204" pitchFamily="34" charset="-122"/>
                <a:ea typeface="微软雅黑" panose="020B0503020204020204" pitchFamily="34" charset="-122"/>
              </a:rPr>
              <a:t>平移不变性意味着系统产生完全相同的响应（输出），不管它的输入是如何平移的。</a:t>
            </a:r>
            <a:endParaRPr lang="zh-CN" altLang="en-US" sz="2200" dirty="0">
              <a:solidFill>
                <a:srgbClr val="0033CC"/>
              </a:solidFill>
              <a:latin typeface="微软雅黑" panose="020B0503020204020204" pitchFamily="34" charset="-122"/>
              <a:ea typeface="微软雅黑" panose="020B0503020204020204" pitchFamily="34" charset="-122"/>
            </a:endParaRPr>
          </a:p>
        </p:txBody>
      </p:sp>
      <p:sp>
        <p:nvSpPr>
          <p:cNvPr id="2" name="矩形 1"/>
          <p:cNvSpPr/>
          <p:nvPr/>
        </p:nvSpPr>
        <p:spPr>
          <a:xfrm>
            <a:off x="777845" y="3598064"/>
            <a:ext cx="10521525" cy="430887"/>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rPr>
              <a:t>卷积：简单地说，图像经过平移，相应的特征图上的表达也是平移的，即平移不变性。</a:t>
            </a:r>
            <a:endParaRPr lang="zh-CN" altLang="en-US" sz="2200" dirty="0">
              <a:latin typeface="微软雅黑" panose="020B0503020204020204" pitchFamily="34" charset="-122"/>
              <a:ea typeface="微软雅黑" panose="020B0503020204020204" pitchFamily="34" charset="-122"/>
            </a:endParaRPr>
          </a:p>
        </p:txBody>
      </p:sp>
      <p:sp>
        <p:nvSpPr>
          <p:cNvPr id="8" name="矩形 7"/>
          <p:cNvSpPr/>
          <p:nvPr/>
        </p:nvSpPr>
        <p:spPr>
          <a:xfrm>
            <a:off x="777846" y="4309246"/>
            <a:ext cx="10521524" cy="769441"/>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rPr>
              <a:t>池化：比如最大池化，它返回感受野中的最大值，如果最大值被移动了，但是仍然在这个感受野中，那么池化层也仍然会输出相同的最大值。</a:t>
            </a:r>
            <a:endParaRPr lang="zh-CN" altLang="en-US" sz="2200" dirty="0">
              <a:latin typeface="微软雅黑" panose="020B0503020204020204" pitchFamily="34" charset="-122"/>
              <a:ea typeface="微软雅黑" panose="020B0503020204020204" pitchFamily="34" charset="-122"/>
            </a:endParaRPr>
          </a:p>
        </p:txBody>
      </p:sp>
      <p:sp>
        <p:nvSpPr>
          <p:cNvPr id="9" name="矩形 8"/>
          <p:cNvSpPr/>
          <p:nvPr/>
        </p:nvSpPr>
        <p:spPr>
          <a:xfrm>
            <a:off x="777845" y="5307806"/>
            <a:ext cx="10521525" cy="769441"/>
          </a:xfrm>
          <a:prstGeom prst="rect">
            <a:avLst/>
          </a:prstGeom>
        </p:spPr>
        <p:txBody>
          <a:bodyPr wrap="square">
            <a:spAutoFit/>
          </a:bodyPr>
          <a:lstStyle/>
          <a:p>
            <a:pPr algn="just"/>
            <a:r>
              <a:rPr lang="zh-CN" altLang="en-US" sz="2200" dirty="0">
                <a:latin typeface="微软雅黑" panose="020B0503020204020204" pitchFamily="34" charset="-122"/>
                <a:ea typeface="微软雅黑" panose="020B0503020204020204" pitchFamily="34" charset="-122"/>
              </a:rPr>
              <a:t>这两种操作共同提供了一些平移不变性，即使图像被平移，卷积保证仍然能检测到它的特征，池化则尽可能地保持一致的表达。</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1066" y="1678664"/>
            <a:ext cx="4992122" cy="1876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087" y="1678664"/>
            <a:ext cx="4856591" cy="18706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卷积的动机</a:t>
            </a:r>
            <a:endParaRPr lang="zh-CN" altLang="en-US" sz="2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777845" y="935745"/>
            <a:ext cx="3542227" cy="461665"/>
          </a:xfrm>
          <a:prstGeom prst="rect">
            <a:avLst/>
          </a:prstGeom>
          <a:noFill/>
        </p:spPr>
        <p:txBody>
          <a:bodyPr wrap="square" rtlCol="0">
            <a:spAutoFit/>
          </a:bodyPr>
          <a:lstStyle/>
          <a:p>
            <a:pPr algn="l"/>
            <a:r>
              <a:rPr lang="zh-CN" altLang="en-US" sz="2400" dirty="0">
                <a:latin typeface="微软雅黑" panose="020B0503020204020204" pitchFamily="34" charset="-122"/>
                <a:ea typeface="微软雅黑" panose="020B0503020204020204" pitchFamily="34" charset="-122"/>
              </a:rPr>
              <a:t>卷积的平移不变性</a:t>
            </a:r>
            <a:endParaRPr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77845" y="3940202"/>
            <a:ext cx="3542227" cy="461665"/>
          </a:xfrm>
          <a:prstGeom prst="rect">
            <a:avLst/>
          </a:prstGeom>
          <a:noFill/>
        </p:spPr>
        <p:txBody>
          <a:bodyPr wrap="square" rtlCol="0">
            <a:spAutoFit/>
          </a:bodyPr>
          <a:lstStyle/>
          <a:p>
            <a:pPr algn="l"/>
            <a:r>
              <a:rPr lang="zh-CN" altLang="en-US" sz="2400" dirty="0">
                <a:latin typeface="微软雅黑" panose="020B0503020204020204" pitchFamily="34" charset="-122"/>
                <a:ea typeface="微软雅黑" panose="020B0503020204020204" pitchFamily="34" charset="-122"/>
              </a:rPr>
              <a:t>池化的平移不变性</a:t>
            </a:r>
            <a:endParaRPr lang="zh-CN" altLang="en-US" sz="2400" dirty="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077" y="4591869"/>
            <a:ext cx="4344661" cy="2002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087" y="4586170"/>
            <a:ext cx="4483121" cy="2051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0867" y="309941"/>
            <a:ext cx="1515158" cy="707886"/>
          </a:xfrm>
          <a:prstGeom prst="rect">
            <a:avLst/>
          </a:prstGeom>
        </p:spPr>
        <p:txBody>
          <a:bodyPr wrap="none">
            <a:spAutoFit/>
          </a:bodyPr>
          <a:lstStyle/>
          <a:p>
            <a:r>
              <a:rPr lang="zh-CN" altLang="en-US" sz="4000" b="1" dirty="0">
                <a:ln w="22225">
                  <a:solidFill>
                    <a:schemeClr val="tx1"/>
                  </a:solidFill>
                  <a:prstDash val="solid"/>
                </a:ln>
                <a:solidFill>
                  <a:schemeClr val="accent2">
                    <a:lumMod val="40000"/>
                    <a:lumOff val="60000"/>
                  </a:schemeClr>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rPr>
              <a:t>前  言</a:t>
            </a:r>
            <a:endParaRPr lang="zh-CN" altLang="en-US" sz="4000" b="1" dirty="0">
              <a:ln w="22225">
                <a:solidFill>
                  <a:schemeClr val="tx1"/>
                </a:solidFill>
                <a:prstDash val="solid"/>
              </a:ln>
              <a:solidFill>
                <a:schemeClr val="accent2">
                  <a:lumMod val="40000"/>
                  <a:lumOff val="60000"/>
                </a:schemeClr>
              </a:solidFill>
              <a:effectLst>
                <a:glow rad="228600">
                  <a:schemeClr val="accent4">
                    <a:satMod val="175000"/>
                    <a:alpha val="40000"/>
                  </a:schemeClr>
                </a:glow>
              </a:effectLst>
            </a:endParaRPr>
          </a:p>
        </p:txBody>
      </p:sp>
      <p:sp>
        <p:nvSpPr>
          <p:cNvPr id="7" name="矩形 6"/>
          <p:cNvSpPr/>
          <p:nvPr/>
        </p:nvSpPr>
        <p:spPr>
          <a:xfrm>
            <a:off x="770157" y="1435434"/>
            <a:ext cx="10361264" cy="4154984"/>
          </a:xfrm>
          <a:prstGeom prst="rect">
            <a:avLst/>
          </a:prstGeom>
        </p:spPr>
        <p:txBody>
          <a:bodyPr wrap="square">
            <a:spAutoFit/>
          </a:bodyPr>
          <a:lstStyle/>
          <a:p>
            <a:pPr algn="just">
              <a:lnSpc>
                <a:spcPct val="150000"/>
              </a:lnSpc>
            </a:pPr>
            <a:r>
              <a:rPr lang="zh-CN" altLang="en-US" sz="2200" dirty="0">
                <a:latin typeface="微软雅黑" panose="020B0503020204020204" pitchFamily="34" charset="-122"/>
                <a:ea typeface="微软雅黑" panose="020B0503020204020204" pitchFamily="34" charset="-122"/>
              </a:rPr>
              <a:t>在用全连接前馈网络来处理图像时， 存在以下两个问题：</a:t>
            </a:r>
            <a:endParaRPr lang="zh-CN" altLang="en-US" sz="22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ü"/>
            </a:pPr>
            <a:r>
              <a:rPr lang="zh-CN" altLang="en-US" sz="2200" dirty="0">
                <a:solidFill>
                  <a:srgbClr val="0000FF"/>
                </a:solidFill>
                <a:latin typeface="微软雅黑" panose="020B0503020204020204" pitchFamily="34" charset="-122"/>
                <a:ea typeface="微软雅黑" panose="020B0503020204020204" pitchFamily="34" charset="-122"/>
              </a:rPr>
              <a:t>参数太多</a:t>
            </a:r>
            <a:r>
              <a:rPr lang="zh-CN" altLang="en-US" sz="2200" dirty="0">
                <a:latin typeface="微软雅黑" panose="020B0503020204020204" pitchFamily="34" charset="-122"/>
                <a:ea typeface="微软雅黑" panose="020B0503020204020204" pitchFamily="34" charset="-122"/>
              </a:rPr>
              <a:t>：如果输入图像大小为</a:t>
            </a:r>
            <a:r>
              <a:rPr lang="en-US" altLang="zh-CN" sz="2200" dirty="0">
                <a:latin typeface="微软雅黑" panose="020B0503020204020204" pitchFamily="34" charset="-122"/>
                <a:ea typeface="微软雅黑" panose="020B0503020204020204" pitchFamily="34" charset="-122"/>
              </a:rPr>
              <a:t>100×100×3</a:t>
            </a:r>
            <a:r>
              <a:rPr lang="zh-CN" altLang="en-US" sz="2200" dirty="0">
                <a:latin typeface="微软雅黑" panose="020B0503020204020204" pitchFamily="34" charset="-122"/>
                <a:ea typeface="微软雅黑" panose="020B0503020204020204" pitchFamily="34" charset="-122"/>
              </a:rPr>
              <a:t>，在全连接前馈网络中，第一个隐藏层的每个神经元到输入层都有</a:t>
            </a:r>
            <a:r>
              <a:rPr lang="en-US" altLang="zh-CN" sz="2200" dirty="0">
                <a:latin typeface="微软雅黑" panose="020B0503020204020204" pitchFamily="34" charset="-122"/>
                <a:ea typeface="微软雅黑" panose="020B0503020204020204" pitchFamily="34" charset="-122"/>
              </a:rPr>
              <a:t>30,000</a:t>
            </a:r>
            <a:r>
              <a:rPr lang="zh-CN" altLang="en-US" sz="2200" dirty="0">
                <a:latin typeface="微软雅黑" panose="020B0503020204020204" pitchFamily="34" charset="-122"/>
                <a:ea typeface="微软雅黑" panose="020B0503020204020204" pitchFamily="34" charset="-122"/>
              </a:rPr>
              <a:t>个互相独立的连接，每个连接都对应一个权重参数。随着隐藏层神经元数量的增多，参数的规模也会急剧增加。</a:t>
            </a:r>
            <a:r>
              <a:rPr lang="zh-CN" altLang="en-US" sz="2200" dirty="0">
                <a:solidFill>
                  <a:schemeClr val="accent2">
                    <a:lumMod val="75000"/>
                  </a:schemeClr>
                </a:solidFill>
                <a:latin typeface="微软雅黑" panose="020B0503020204020204" pitchFamily="34" charset="-122"/>
                <a:ea typeface="微软雅黑" panose="020B0503020204020204" pitchFamily="34" charset="-122"/>
              </a:rPr>
              <a:t>这会导致整个神经网络的训练效率非常低，也很容易出现过拟合。</a:t>
            </a:r>
            <a:endParaRPr lang="zh-CN" altLang="en-US" sz="2200" dirty="0">
              <a:solidFill>
                <a:schemeClr val="accent2">
                  <a:lumMod val="7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ü"/>
            </a:pPr>
            <a:r>
              <a:rPr lang="zh-CN" altLang="en-US" sz="2200" dirty="0">
                <a:solidFill>
                  <a:srgbClr val="0000FF"/>
                </a:solidFill>
                <a:latin typeface="微软雅黑" panose="020B0503020204020204" pitchFamily="34" charset="-122"/>
                <a:ea typeface="微软雅黑" panose="020B0503020204020204" pitchFamily="34" charset="-122"/>
              </a:rPr>
              <a:t>局部不变性特征</a:t>
            </a:r>
            <a:r>
              <a:rPr lang="zh-CN" altLang="en-US" sz="2200" dirty="0">
                <a:latin typeface="微软雅黑" panose="020B0503020204020204" pitchFamily="34" charset="-122"/>
                <a:ea typeface="微软雅黑" panose="020B0503020204020204" pitchFamily="34" charset="-122"/>
              </a:rPr>
              <a:t>：自然图像中的物体都具有局部不变性特征，比如尺度缩放、平移、旋转等操作不影响其语义信息。而全连接前馈网络很难提取这些局部不变性特征，一般需要进行</a:t>
            </a:r>
            <a:r>
              <a:rPr lang="zh-CN" altLang="en-US" sz="2200" dirty="0">
                <a:solidFill>
                  <a:schemeClr val="accent2">
                    <a:lumMod val="75000"/>
                  </a:schemeClr>
                </a:solidFill>
                <a:latin typeface="微软雅黑" panose="020B0503020204020204" pitchFamily="34" charset="-122"/>
                <a:ea typeface="微软雅黑" panose="020B0503020204020204" pitchFamily="34" charset="-122"/>
              </a:rPr>
              <a:t>数据增强</a:t>
            </a:r>
            <a:r>
              <a:rPr lang="zh-CN" altLang="en-US" sz="2200" dirty="0">
                <a:latin typeface="微软雅黑" panose="020B0503020204020204" pitchFamily="34" charset="-122"/>
                <a:ea typeface="微软雅黑" panose="020B0503020204020204" pitchFamily="34" charset="-122"/>
              </a:rPr>
              <a:t>来提高性能。</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卷积的动机</a:t>
            </a:r>
            <a:endParaRPr lang="zh-CN" altLang="en-US" sz="2800" b="1" dirty="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53209" y="1639505"/>
            <a:ext cx="4687320" cy="191121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2316" y="949484"/>
            <a:ext cx="10722288" cy="769441"/>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输入图像的左下角有一个人脸，经过卷积，人脸的特征（眼睛，鼻子）也位于特征图的左下角。</a:t>
            </a:r>
            <a:endParaRPr lang="zh-CN" altLang="en-US" sz="2200" dirty="0">
              <a:latin typeface="微软雅黑" panose="020B0503020204020204" pitchFamily="34" charset="-122"/>
              <a:ea typeface="微软雅黑" panose="020B0503020204020204" pitchFamily="34" charset="-122"/>
            </a:endParaRPr>
          </a:p>
        </p:txBody>
      </p:sp>
      <p:sp>
        <p:nvSpPr>
          <p:cNvPr id="3" name="矩形 2"/>
          <p:cNvSpPr/>
          <p:nvPr/>
        </p:nvSpPr>
        <p:spPr>
          <a:xfrm>
            <a:off x="922316" y="3815470"/>
            <a:ext cx="10903100" cy="430887"/>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假如人脸特征在图像的左上角，那么卷积后对应的特征也在特征图的左上角。</a:t>
            </a:r>
            <a:endParaRPr lang="zh-CN" altLang="en-US" sz="2200" dirty="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209" y="4554083"/>
            <a:ext cx="4990064" cy="20346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lstStyle/>
          <a:p>
            <a:r>
              <a:rPr lang="en-US" altLang="zh-CN"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6.3 </a:t>
            </a:r>
            <a:r>
              <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池 化</a:t>
            </a:r>
            <a:endPar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池化</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852491" y="1337911"/>
            <a:ext cx="10530856" cy="3079497"/>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池化层（</a:t>
            </a:r>
            <a:r>
              <a:rPr lang="en-US" altLang="zh-CN" sz="2200" dirty="0">
                <a:latin typeface="微软雅黑" panose="020B0503020204020204" pitchFamily="34" charset="-122"/>
                <a:ea typeface="微软雅黑" panose="020B0503020204020204" pitchFamily="34" charset="-122"/>
              </a:rPr>
              <a:t>Pooling Layer</a:t>
            </a:r>
            <a:r>
              <a:rPr lang="zh-CN" altLang="en-US" sz="2200" dirty="0">
                <a:latin typeface="微软雅黑" panose="020B0503020204020204" pitchFamily="34" charset="-122"/>
                <a:ea typeface="微软雅黑" panose="020B0503020204020204" pitchFamily="34" charset="-122"/>
              </a:rPr>
              <a:t>）也叫子采样层（</a:t>
            </a:r>
            <a:r>
              <a:rPr lang="en-US" altLang="zh-CN" sz="2200" dirty="0">
                <a:latin typeface="微软雅黑" panose="020B0503020204020204" pitchFamily="34" charset="-122"/>
                <a:ea typeface="微软雅黑" panose="020B0503020204020204" pitchFamily="34" charset="-122"/>
              </a:rPr>
              <a:t>Subsampling Layer</a:t>
            </a:r>
            <a:r>
              <a:rPr lang="zh-CN" altLang="en-US" sz="2200" dirty="0">
                <a:latin typeface="微软雅黑" panose="020B0503020204020204" pitchFamily="34" charset="-122"/>
                <a:ea typeface="微软雅黑" panose="020B0503020204020204" pitchFamily="34" charset="-122"/>
              </a:rPr>
              <a:t>），其作用是进行</a:t>
            </a:r>
            <a:r>
              <a:rPr lang="zh-CN" altLang="en-US" sz="2200" dirty="0">
                <a:solidFill>
                  <a:srgbClr val="0033CC"/>
                </a:solidFill>
                <a:latin typeface="微软雅黑" panose="020B0503020204020204" pitchFamily="34" charset="-122"/>
                <a:ea typeface="微软雅黑" panose="020B0503020204020204" pitchFamily="34" charset="-122"/>
              </a:rPr>
              <a:t>特征选择</a:t>
            </a:r>
            <a:r>
              <a:rPr lang="zh-CN" altLang="en-US" sz="2200" dirty="0">
                <a:latin typeface="微软雅黑" panose="020B0503020204020204" pitchFamily="34" charset="-122"/>
                <a:ea typeface="微软雅黑" panose="020B0503020204020204" pitchFamily="34" charset="-122"/>
              </a:rPr>
              <a:t>，降低特征数量，从而</a:t>
            </a:r>
            <a:r>
              <a:rPr lang="zh-CN" altLang="en-US" sz="2200" dirty="0">
                <a:solidFill>
                  <a:srgbClr val="0033CC"/>
                </a:solidFill>
                <a:latin typeface="微软雅黑" panose="020B0503020204020204" pitchFamily="34" charset="-122"/>
                <a:ea typeface="微软雅黑" panose="020B0503020204020204" pitchFamily="34" charset="-122"/>
              </a:rPr>
              <a:t>减少参数数量</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卷积层虽然可以显著减少网络中连接的数量，但特征映射组中的神经元个数并没有显著减少。如果后面接一个分类器，分类器的输入维数依然很高，很容易出现过拟合。</a:t>
            </a:r>
            <a:r>
              <a:rPr lang="zh-CN" altLang="en-US" sz="2200" dirty="0">
                <a:solidFill>
                  <a:srgbClr val="00B050"/>
                </a:solidFill>
                <a:latin typeface="微软雅黑" panose="020B0503020204020204" pitchFamily="34" charset="-122"/>
                <a:ea typeface="微软雅黑" panose="020B0503020204020204" pitchFamily="34" charset="-122"/>
              </a:rPr>
              <a:t>为了解决这个问题，可以在卷积层之后加上一个池化层，从而降低特征维数，避免过拟合。</a:t>
            </a:r>
            <a:endParaRPr lang="zh-CN" altLang="en-US" sz="2200" dirty="0">
              <a:solidFill>
                <a:srgbClr val="00B05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池化</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矩形 1"/>
              <p:cNvSpPr/>
              <p:nvPr/>
            </p:nvSpPr>
            <p:spPr>
              <a:xfrm>
                <a:off x="926275" y="1012049"/>
                <a:ext cx="10070276" cy="2041585"/>
              </a:xfrm>
              <a:prstGeom prst="rect">
                <a:avLst/>
              </a:prstGeom>
            </p:spPr>
            <p:txBody>
              <a:bodyPr wrap="square">
                <a:spAutoFit/>
              </a:bodyPr>
              <a:lstStyle/>
              <a:p>
                <a:pPr algn="just">
                  <a:lnSpc>
                    <a:spcPts val="3800"/>
                  </a:lnSpc>
                </a:pPr>
                <a:r>
                  <a:rPr lang="zh-CN" altLang="en-US" sz="2200" dirty="0">
                    <a:latin typeface="微软雅黑" panose="020B0503020204020204" pitchFamily="34" charset="-122"/>
                    <a:ea typeface="微软雅黑" panose="020B0503020204020204" pitchFamily="34" charset="-122"/>
                  </a:rPr>
                  <a:t>假设池化层的输入特征映射组为</a:t>
                </a:r>
                <a14:m>
                  <m:oMath xmlns:m="http://schemas.openxmlformats.org/officeDocument/2006/math">
                    <m:r>
                      <a:rPr lang="zh-CN" altLang="en-US" sz="2200" i="1" dirty="0" smtClean="0">
                        <a:latin typeface="Cambria Math" panose="02040503050406030204" pitchFamily="18" charset="0"/>
                        <a:ea typeface="微软雅黑" panose="020B0503020204020204" pitchFamily="34" charset="-122"/>
                      </a:rPr>
                      <m:t>𝒳</m:t>
                    </m:r>
                  </m:oMath>
                </a14:m>
                <a:r>
                  <a:rPr lang="zh-CN" altLang="en-US" sz="2200" dirty="0">
                    <a:latin typeface="微软雅黑" panose="020B0503020204020204" pitchFamily="34" charset="-122"/>
                    <a:ea typeface="微软雅黑" panose="020B0503020204020204" pitchFamily="34" charset="-122"/>
                  </a:rPr>
                  <a:t> </a:t>
                </a:r>
                <a14:m>
                  <m:oMath xmlns:m="http://schemas.openxmlformats.org/officeDocument/2006/math">
                    <m:r>
                      <a:rPr lang="zh-CN" altLang="en-US" sz="2200" i="1" smtClean="0">
                        <a:latin typeface="Cambria Math" panose="02040503050406030204" pitchFamily="18" charset="0"/>
                      </a:rPr>
                      <m:t>∈</m:t>
                    </m:r>
                    <m:sSup>
                      <m:sSupPr>
                        <m:ctrlPr>
                          <a:rPr lang="en-US" altLang="zh-CN" sz="2200" i="1" smtClean="0">
                            <a:latin typeface="Cambria Math" panose="02040503050406030204" pitchFamily="18" charset="0"/>
                          </a:rPr>
                        </m:ctrlPr>
                      </m:sSupPr>
                      <m:e>
                        <m:r>
                          <a:rPr lang="en-US" altLang="zh-CN" sz="2200" b="0" i="1" smtClean="0">
                            <a:latin typeface="Cambria Math" panose="02040503050406030204" pitchFamily="18" charset="0"/>
                          </a:rPr>
                          <m:t>𝑅</m:t>
                        </m:r>
                      </m:e>
                      <m:sup>
                        <m:r>
                          <a:rPr lang="en-US" altLang="zh-CN" sz="2200" b="0" i="1" smtClean="0">
                            <a:latin typeface="Cambria Math" panose="02040503050406030204" pitchFamily="18" charset="0"/>
                          </a:rPr>
                          <m:t>𝑀</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𝑁</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𝐷</m:t>
                        </m:r>
                      </m:sup>
                    </m:sSup>
                  </m:oMath>
                </a14:m>
                <a:r>
                  <a:rPr lang="zh-CN" altLang="en-US" sz="2200" dirty="0">
                    <a:latin typeface="微软雅黑" panose="020B0503020204020204" pitchFamily="34" charset="-122"/>
                    <a:ea typeface="微软雅黑" panose="020B0503020204020204" pitchFamily="34" charset="-122"/>
                  </a:rPr>
                  <a:t>，对于其中每一个特征映射</a:t>
                </a:r>
                <a14:m>
                  <m:oMath xmlns:m="http://schemas.openxmlformats.org/officeDocument/2006/math">
                    <m:sSup>
                      <m:sSupPr>
                        <m:ctrlPr>
                          <a:rPr lang="en-US" altLang="zh-CN" sz="2200" i="1" dirty="0" smtClean="0">
                            <a:latin typeface="Cambria Math" panose="02040503050406030204" pitchFamily="18" charset="0"/>
                          </a:rPr>
                        </m:ctrlPr>
                      </m:sSupPr>
                      <m:e>
                        <m:r>
                          <a:rPr lang="en-US" altLang="zh-CN" sz="2200" b="0" i="1" dirty="0" smtClean="0">
                            <a:latin typeface="Cambria Math" panose="02040503050406030204" pitchFamily="18" charset="0"/>
                          </a:rPr>
                          <m:t>𝑋</m:t>
                        </m:r>
                      </m:e>
                      <m:sup>
                        <m:r>
                          <a:rPr lang="en-US" altLang="zh-CN" sz="2200" b="0" i="1" dirty="0" smtClean="0">
                            <a:latin typeface="Cambria Math" panose="02040503050406030204" pitchFamily="18" charset="0"/>
                          </a:rPr>
                          <m:t>𝑑</m:t>
                        </m:r>
                      </m:sup>
                    </m:sSup>
                    <m:r>
                      <a:rPr lang="zh-CN" altLang="en-US" sz="2200" i="1" dirty="0" smtClean="0">
                        <a:latin typeface="Cambria Math" panose="02040503050406030204" pitchFamily="18" charset="0"/>
                      </a:rPr>
                      <m:t>∈</m:t>
                    </m:r>
                    <m:sSup>
                      <m:sSupPr>
                        <m:ctrlPr>
                          <a:rPr lang="en-US" altLang="zh-CN" sz="2200" i="1" dirty="0" smtClean="0">
                            <a:latin typeface="Cambria Math" panose="02040503050406030204" pitchFamily="18" charset="0"/>
                          </a:rPr>
                        </m:ctrlPr>
                      </m:sSupPr>
                      <m:e>
                        <m:r>
                          <a:rPr lang="en-US" altLang="zh-CN" sz="2200" b="0" i="1" dirty="0" smtClean="0">
                            <a:latin typeface="Cambria Math" panose="02040503050406030204" pitchFamily="18" charset="0"/>
                          </a:rPr>
                          <m:t>𝑅</m:t>
                        </m:r>
                      </m:e>
                      <m:sup>
                        <m:r>
                          <a:rPr lang="en-US" altLang="zh-CN" sz="2200" b="0" i="1" dirty="0" smtClean="0">
                            <a:latin typeface="Cambria Math" panose="02040503050406030204" pitchFamily="18" charset="0"/>
                          </a:rPr>
                          <m:t>𝑀</m:t>
                        </m:r>
                        <m:r>
                          <a:rPr lang="en-US" altLang="zh-CN" sz="2200" b="0" i="1" dirty="0" smtClean="0">
                            <a:latin typeface="Cambria Math" panose="02040503050406030204" pitchFamily="18" charset="0"/>
                            <a:ea typeface="Cambria Math" panose="02040503050406030204" pitchFamily="18" charset="0"/>
                          </a:rPr>
                          <m:t>×</m:t>
                        </m:r>
                        <m:r>
                          <a:rPr lang="en-US" altLang="zh-CN" sz="2200" b="0" i="1" dirty="0" smtClean="0">
                            <a:latin typeface="Cambria Math" panose="02040503050406030204" pitchFamily="18" charset="0"/>
                            <a:ea typeface="Cambria Math" panose="02040503050406030204" pitchFamily="18" charset="0"/>
                          </a:rPr>
                          <m:t>𝑁</m:t>
                        </m:r>
                      </m:sup>
                    </m:sSup>
                  </m:oMath>
                </a14:m>
                <a:r>
                  <a:rPr lang="en-US" altLang="zh-CN" sz="2200" dirty="0">
                    <a:latin typeface="微软雅黑" panose="020B0503020204020204" pitchFamily="34" charset="-122"/>
                    <a:ea typeface="微软雅黑" panose="020B0503020204020204" pitchFamily="34" charset="-122"/>
                  </a:rPr>
                  <a:t>, 1 ≤ </a:t>
                </a:r>
                <a:r>
                  <a:rPr lang="zh-CN" altLang="en-US" sz="2200" dirty="0">
                    <a:latin typeface="微软雅黑" panose="020B0503020204020204" pitchFamily="34" charset="-122"/>
                    <a:ea typeface="微软雅黑" panose="020B0503020204020204" pitchFamily="34" charset="-122"/>
                  </a:rPr>
                  <a:t>𝑑 ≤ 𝐷，将其划分为很多区域</a:t>
                </a:r>
                <a14:m>
                  <m:oMath xmlns:m="http://schemas.openxmlformats.org/officeDocument/2006/math">
                    <m:sSubSup>
                      <m:sSubSupPr>
                        <m:ctrlPr>
                          <a:rPr lang="en-US" altLang="zh-CN" sz="2200" i="1" smtClean="0">
                            <a:latin typeface="Cambria Math" panose="02040503050406030204" pitchFamily="18" charset="0"/>
                          </a:rPr>
                        </m:ctrlPr>
                      </m:sSubSupPr>
                      <m:e>
                        <m:r>
                          <a:rPr lang="en-US" altLang="zh-CN" sz="2200" b="0" i="1" smtClean="0">
                            <a:latin typeface="Cambria Math" panose="02040503050406030204" pitchFamily="18" charset="0"/>
                          </a:rPr>
                          <m:t>𝑅</m:t>
                        </m:r>
                      </m:e>
                      <m:sub>
                        <m:r>
                          <a:rPr lang="en-US" altLang="zh-CN" sz="2200" b="0" i="1" smtClean="0">
                            <a:latin typeface="Cambria Math" panose="02040503050406030204" pitchFamily="18" charset="0"/>
                          </a:rPr>
                          <m:t>𝑚</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sub>
                      <m:sup>
                        <m:r>
                          <a:rPr lang="en-US" altLang="zh-CN" sz="2200" b="0" i="1" smtClean="0">
                            <a:latin typeface="Cambria Math" panose="02040503050406030204" pitchFamily="18" charset="0"/>
                          </a:rPr>
                          <m:t>𝑑</m:t>
                        </m:r>
                      </m:sup>
                    </m:sSubSup>
                  </m:oMath>
                </a14:m>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 1 ≤ </a:t>
                </a:r>
                <a:r>
                  <a:rPr lang="zh-CN" altLang="en-US" sz="2200" dirty="0">
                    <a:latin typeface="微软雅黑" panose="020B0503020204020204" pitchFamily="34" charset="-122"/>
                    <a:ea typeface="微软雅黑" panose="020B0503020204020204" pitchFamily="34" charset="-122"/>
                  </a:rPr>
                  <a:t>𝑚 ≤ 𝑀</a:t>
                </a:r>
                <a:r>
                  <a:rPr lang="en-US" altLang="zh-CN" sz="2200" dirty="0">
                    <a:latin typeface="微软雅黑" panose="020B0503020204020204" pitchFamily="34" charset="-122"/>
                    <a:ea typeface="微软雅黑" panose="020B0503020204020204" pitchFamily="34" charset="-122"/>
                  </a:rPr>
                  <a:t>′, 1 ≤ </a:t>
                </a:r>
                <a:r>
                  <a:rPr lang="zh-CN" altLang="en-US" sz="2200" dirty="0">
                    <a:latin typeface="微软雅黑" panose="020B0503020204020204" pitchFamily="34" charset="-122"/>
                    <a:ea typeface="微软雅黑" panose="020B0503020204020204" pitchFamily="34" charset="-122"/>
                  </a:rPr>
                  <a:t>𝑛 ≤ 𝑁</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，这些区域可以重叠，也可以不重叠。池化（</a:t>
                </a:r>
                <a:r>
                  <a:rPr lang="en-US" altLang="zh-CN" sz="2200" dirty="0">
                    <a:latin typeface="微软雅黑" panose="020B0503020204020204" pitchFamily="34" charset="-122"/>
                    <a:ea typeface="微软雅黑" panose="020B0503020204020204" pitchFamily="34" charset="-122"/>
                  </a:rPr>
                  <a:t>Pooling</a:t>
                </a:r>
                <a:r>
                  <a:rPr lang="zh-CN" altLang="en-US" sz="2200" dirty="0">
                    <a:latin typeface="微软雅黑" panose="020B0503020204020204" pitchFamily="34" charset="-122"/>
                    <a:ea typeface="微软雅黑" panose="020B0503020204020204" pitchFamily="34" charset="-122"/>
                  </a:rPr>
                  <a:t>）是指对每个区域进行下采样（</a:t>
                </a:r>
                <a:r>
                  <a:rPr lang="en-US" altLang="zh-CN" sz="2200" dirty="0">
                    <a:latin typeface="微软雅黑" panose="020B0503020204020204" pitchFamily="34" charset="-122"/>
                    <a:ea typeface="微软雅黑" panose="020B0503020204020204" pitchFamily="34" charset="-122"/>
                  </a:rPr>
                  <a:t>Down Sampling</a:t>
                </a:r>
                <a:r>
                  <a:rPr lang="zh-CN" altLang="en-US" sz="2200" dirty="0">
                    <a:latin typeface="微软雅黑" panose="020B0503020204020204" pitchFamily="34" charset="-122"/>
                    <a:ea typeface="微软雅黑" panose="020B0503020204020204" pitchFamily="34" charset="-122"/>
                  </a:rPr>
                  <a:t>）得到一个值，作为这个区域的概括。</a:t>
                </a:r>
                <a:endParaRPr lang="zh-CN" altLang="en-US" sz="2200" dirty="0">
                  <a:latin typeface="微软雅黑" panose="020B0503020204020204" pitchFamily="34" charset="-122"/>
                  <a:ea typeface="微软雅黑" panose="020B0503020204020204" pitchFamily="34" charset="-122"/>
                </a:endParaRPr>
              </a:p>
            </p:txBody>
          </p:sp>
        </mc:Choice>
        <mc:Fallback>
          <p:sp>
            <p:nvSpPr>
              <p:cNvPr id="2" name="矩形 1"/>
              <p:cNvSpPr>
                <a:spLocks noRot="1" noChangeAspect="1" noMove="1" noResize="1" noEditPoints="1" noAdjustHandles="1" noChangeArrowheads="1" noChangeShapeType="1" noTextEdit="1"/>
              </p:cNvSpPr>
              <p:nvPr/>
            </p:nvSpPr>
            <p:spPr>
              <a:xfrm>
                <a:off x="926275" y="1012049"/>
                <a:ext cx="10070276" cy="2041585"/>
              </a:xfrm>
              <a:prstGeom prst="rect">
                <a:avLst/>
              </a:prstGeom>
              <a:blipFill rotWithShape="1">
                <a:blip r:embed="rId1"/>
                <a:stretch>
                  <a:fillRect l="-4" t="-24" r="3" b="27"/>
                </a:stretch>
              </a:blipFill>
            </p:spPr>
            <p:txBody>
              <a:bodyPr/>
              <a:lstStyle/>
              <a:p>
                <a:r>
                  <a:rPr lang="zh-CN" altLang="en-US">
                    <a:noFill/>
                  </a:rPr>
                  <a:t> </a:t>
                </a:r>
              </a:p>
            </p:txBody>
          </p:sp>
        </mc:Fallback>
      </mc:AlternateContent>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57823"/>
          <a:stretch>
            <a:fillRect/>
          </a:stretch>
        </p:blipFill>
        <p:spPr>
          <a:xfrm>
            <a:off x="1896234" y="3186922"/>
            <a:ext cx="2470493" cy="3310562"/>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60495"/>
          <a:stretch>
            <a:fillRect/>
          </a:stretch>
        </p:blipFill>
        <p:spPr>
          <a:xfrm>
            <a:off x="7025950" y="3186922"/>
            <a:ext cx="2313993" cy="3310562"/>
          </a:xfrm>
          <a:prstGeom prst="rect">
            <a:avLst/>
          </a:prstGeom>
        </p:spPr>
      </p:pic>
      <p:sp>
        <p:nvSpPr>
          <p:cNvPr id="8" name="object 14"/>
          <p:cNvSpPr/>
          <p:nvPr/>
        </p:nvSpPr>
        <p:spPr>
          <a:xfrm>
            <a:off x="5211764" y="5225143"/>
            <a:ext cx="1123721" cy="716823"/>
          </a:xfrm>
          <a:custGeom>
            <a:avLst/>
            <a:gdLst/>
            <a:ahLst/>
            <a:cxnLst/>
            <a:rect l="l" t="t" r="r" b="b"/>
            <a:pathLst>
              <a:path w="495300" h="288289">
                <a:moveTo>
                  <a:pt x="0" y="72008"/>
                </a:moveTo>
                <a:lnTo>
                  <a:pt x="350900" y="72008"/>
                </a:lnTo>
                <a:lnTo>
                  <a:pt x="350900" y="0"/>
                </a:lnTo>
                <a:lnTo>
                  <a:pt x="494918" y="144017"/>
                </a:lnTo>
                <a:lnTo>
                  <a:pt x="350900" y="288035"/>
                </a:lnTo>
                <a:lnTo>
                  <a:pt x="350900" y="216026"/>
                </a:lnTo>
                <a:lnTo>
                  <a:pt x="0" y="216026"/>
                </a:lnTo>
                <a:lnTo>
                  <a:pt x="0" y="72008"/>
                </a:lnTo>
                <a:close/>
              </a:path>
            </a:pathLst>
          </a:cu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w="28575">
            <a:solidFill>
              <a:srgbClr val="000000"/>
            </a:solidFill>
          </a:ln>
        </p:spPr>
        <p:txBody>
          <a:bodyPr wrap="square" lIns="0" tIns="0" rIns="0" bIns="0" rtlCol="0"/>
          <a:lstStyle/>
          <a:p>
            <a:endParaRPr dirty="0">
              <a:latin typeface="微软雅黑" panose="020B0503020204020204" pitchFamily="34" charset="-122"/>
              <a:ea typeface="微软雅黑" panose="020B0503020204020204" pitchFamily="34" charset="-122"/>
            </a:endParaRPr>
          </a:p>
        </p:txBody>
      </p:sp>
      <p:sp>
        <p:nvSpPr>
          <p:cNvPr id="9" name="矩形 8"/>
          <p:cNvSpPr/>
          <p:nvPr/>
        </p:nvSpPr>
        <p:spPr>
          <a:xfrm>
            <a:off x="5211764" y="5398888"/>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最大池化</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8"/>
          <p:cNvSpPr/>
          <p:nvPr/>
        </p:nvSpPr>
        <p:spPr>
          <a:xfrm>
            <a:off x="2311980" y="3138854"/>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solidFill>
            <a:srgbClr val="FFC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9"/>
          <p:cNvSpPr/>
          <p:nvPr/>
        </p:nvSpPr>
        <p:spPr>
          <a:xfrm>
            <a:off x="2311980" y="3138854"/>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ln w="952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 name="object 10"/>
          <p:cNvSpPr/>
          <p:nvPr/>
        </p:nvSpPr>
        <p:spPr>
          <a:xfrm>
            <a:off x="2831244" y="3138854"/>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solidFill>
            <a:srgbClr val="FFC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11"/>
          <p:cNvSpPr/>
          <p:nvPr/>
        </p:nvSpPr>
        <p:spPr>
          <a:xfrm>
            <a:off x="2831244" y="3138854"/>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ln w="952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12"/>
          <p:cNvSpPr/>
          <p:nvPr/>
        </p:nvSpPr>
        <p:spPr>
          <a:xfrm>
            <a:off x="3350421" y="3138854"/>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solidFill>
            <a:srgbClr val="92D05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 name="object 13"/>
          <p:cNvSpPr/>
          <p:nvPr/>
        </p:nvSpPr>
        <p:spPr>
          <a:xfrm>
            <a:off x="3350421" y="3138854"/>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ln w="952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 name="object 14"/>
          <p:cNvSpPr/>
          <p:nvPr/>
        </p:nvSpPr>
        <p:spPr>
          <a:xfrm>
            <a:off x="3869724" y="3138854"/>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solidFill>
            <a:srgbClr val="92D05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 name="object 15"/>
          <p:cNvSpPr/>
          <p:nvPr/>
        </p:nvSpPr>
        <p:spPr>
          <a:xfrm>
            <a:off x="3869724" y="3138854"/>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ln w="952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6"/>
          <p:cNvSpPr/>
          <p:nvPr/>
        </p:nvSpPr>
        <p:spPr>
          <a:xfrm>
            <a:off x="2311980" y="4647233"/>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solidFill>
            <a:srgbClr val="C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7"/>
          <p:cNvSpPr/>
          <p:nvPr/>
        </p:nvSpPr>
        <p:spPr>
          <a:xfrm>
            <a:off x="2311980" y="4647233"/>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ln w="952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 name="object 18"/>
          <p:cNvSpPr/>
          <p:nvPr/>
        </p:nvSpPr>
        <p:spPr>
          <a:xfrm>
            <a:off x="2831244" y="4647233"/>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solidFill>
            <a:srgbClr val="C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8" name="object 19"/>
          <p:cNvSpPr/>
          <p:nvPr/>
        </p:nvSpPr>
        <p:spPr>
          <a:xfrm>
            <a:off x="2831244" y="4647233"/>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ln w="952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20"/>
          <p:cNvSpPr/>
          <p:nvPr/>
        </p:nvSpPr>
        <p:spPr>
          <a:xfrm>
            <a:off x="3350421" y="4647233"/>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solidFill>
            <a:srgbClr val="00AFEF"/>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0" name="object 21"/>
          <p:cNvSpPr/>
          <p:nvPr/>
        </p:nvSpPr>
        <p:spPr>
          <a:xfrm>
            <a:off x="3350421" y="4647233"/>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ln w="952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1" name="object 22"/>
          <p:cNvSpPr/>
          <p:nvPr/>
        </p:nvSpPr>
        <p:spPr>
          <a:xfrm>
            <a:off x="3869724" y="4647233"/>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solidFill>
            <a:srgbClr val="00AFEF"/>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2" name="object 23"/>
          <p:cNvSpPr/>
          <p:nvPr/>
        </p:nvSpPr>
        <p:spPr>
          <a:xfrm>
            <a:off x="3869724" y="4647233"/>
            <a:ext cx="519430" cy="504190"/>
          </a:xfrm>
          <a:custGeom>
            <a:avLst/>
            <a:gdLst/>
            <a:ahLst/>
            <a:cxnLst/>
            <a:rect l="l" t="t" r="r" b="b"/>
            <a:pathLst>
              <a:path w="519430" h="504189">
                <a:moveTo>
                  <a:pt x="0" y="504050"/>
                </a:moveTo>
                <a:lnTo>
                  <a:pt x="519239" y="504050"/>
                </a:lnTo>
                <a:lnTo>
                  <a:pt x="519239" y="0"/>
                </a:lnTo>
                <a:lnTo>
                  <a:pt x="0" y="0"/>
                </a:lnTo>
                <a:lnTo>
                  <a:pt x="0" y="504050"/>
                </a:lnTo>
                <a:close/>
              </a:path>
            </a:pathLst>
          </a:custGeom>
          <a:ln w="9525">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graphicFrame>
        <p:nvGraphicFramePr>
          <p:cNvPr id="25" name="object 26"/>
          <p:cNvGraphicFramePr>
            <a:graphicFrameLocks noGrp="1"/>
          </p:cNvGraphicFramePr>
          <p:nvPr/>
        </p:nvGraphicFramePr>
        <p:xfrm>
          <a:off x="8977473" y="2935131"/>
          <a:ext cx="1023619" cy="1008112"/>
        </p:xfrm>
        <a:graphic>
          <a:graphicData uri="http://schemas.openxmlformats.org/drawingml/2006/table">
            <a:tbl>
              <a:tblPr firstRow="1" bandRow="1">
                <a:tableStyleId>{2D5ABB26-0587-4C30-8999-92F81FD0307C}</a:tableStyleId>
              </a:tblPr>
              <a:tblGrid>
                <a:gridCol w="504190"/>
                <a:gridCol w="519429"/>
              </a:tblGrid>
              <a:tr h="504056">
                <a:tc>
                  <a:txBody>
                    <a:bodyPr/>
                    <a:lstStyle/>
                    <a:p>
                      <a:pPr marL="15240" algn="ctr">
                        <a:lnSpc>
                          <a:spcPct val="100000"/>
                        </a:lnSpc>
                        <a:spcBef>
                          <a:spcPts val="780"/>
                        </a:spcBef>
                      </a:pPr>
                      <a:r>
                        <a:rPr sz="1600" b="1" dirty="0">
                          <a:latin typeface="Times New Roman" panose="02020603050405020304"/>
                          <a:cs typeface="Times New Roman" panose="02020603050405020304"/>
                        </a:rPr>
                        <a:t>7</a:t>
                      </a:r>
                      <a:endParaRPr sz="1600">
                        <a:latin typeface="Times New Roman" panose="02020603050405020304"/>
                        <a:cs typeface="Times New Roman" panose="02020603050405020304"/>
                      </a:endParaRPr>
                    </a:p>
                  </a:txBody>
                  <a:tcPr marL="0" marR="0" marT="9906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780"/>
                        </a:spcBef>
                      </a:pPr>
                      <a:r>
                        <a:rPr sz="1600" b="1" dirty="0">
                          <a:latin typeface="Times New Roman" panose="02020603050405020304"/>
                          <a:cs typeface="Times New Roman" panose="02020603050405020304"/>
                        </a:rPr>
                        <a:t>8</a:t>
                      </a:r>
                      <a:endParaRPr sz="1600">
                        <a:latin typeface="Times New Roman" panose="02020603050405020304"/>
                        <a:cs typeface="Times New Roman" panose="02020603050405020304"/>
                      </a:endParaRPr>
                    </a:p>
                  </a:txBody>
                  <a:tcPr marL="0" marR="0" marT="9906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92D050"/>
                    </a:solidFill>
                  </a:tcPr>
                </a:tc>
              </a:tr>
              <a:tr h="504056">
                <a:tc>
                  <a:txBody>
                    <a:bodyPr/>
                    <a:lstStyle/>
                    <a:p>
                      <a:pPr marL="15240" algn="ctr">
                        <a:lnSpc>
                          <a:spcPct val="100000"/>
                        </a:lnSpc>
                        <a:spcBef>
                          <a:spcPts val="780"/>
                        </a:spcBef>
                      </a:pPr>
                      <a:r>
                        <a:rPr sz="1600" b="1" dirty="0">
                          <a:latin typeface="Times New Roman" panose="02020603050405020304"/>
                          <a:cs typeface="Times New Roman" panose="02020603050405020304"/>
                        </a:rPr>
                        <a:t>4</a:t>
                      </a:r>
                      <a:endParaRPr sz="1600">
                        <a:latin typeface="Times New Roman" panose="02020603050405020304"/>
                        <a:cs typeface="Times New Roman" panose="02020603050405020304"/>
                      </a:endParaRPr>
                    </a:p>
                  </a:txBody>
                  <a:tcPr marL="0" marR="0" marT="99060"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C00000"/>
                    </a:solidFill>
                  </a:tcPr>
                </a:tc>
                <a:tc>
                  <a:txBody>
                    <a:bodyPr/>
                    <a:lstStyle/>
                    <a:p>
                      <a:pPr marL="635" algn="ctr">
                        <a:lnSpc>
                          <a:spcPct val="100000"/>
                        </a:lnSpc>
                        <a:spcBef>
                          <a:spcPts val="780"/>
                        </a:spcBef>
                      </a:pPr>
                      <a:r>
                        <a:rPr sz="1600" b="1" dirty="0">
                          <a:latin typeface="Times New Roman" panose="02020603050405020304"/>
                          <a:cs typeface="Times New Roman" panose="02020603050405020304"/>
                        </a:rPr>
                        <a:t>4</a:t>
                      </a:r>
                      <a:endParaRPr sz="1600">
                        <a:latin typeface="Times New Roman" panose="02020603050405020304"/>
                        <a:cs typeface="Times New Roman" panose="02020603050405020304"/>
                      </a:endParaRPr>
                    </a:p>
                  </a:txBody>
                  <a:tcPr marL="0" marR="0" marT="99060"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00AFEF"/>
                    </a:solidFill>
                  </a:tcPr>
                </a:tc>
              </a:tr>
            </a:tbl>
          </a:graphicData>
        </a:graphic>
      </p:graphicFrame>
      <p:sp>
        <p:nvSpPr>
          <p:cNvPr id="26" name="object 27"/>
          <p:cNvSpPr/>
          <p:nvPr/>
        </p:nvSpPr>
        <p:spPr>
          <a:xfrm>
            <a:off x="5469035" y="3386794"/>
            <a:ext cx="2651760" cy="114300"/>
          </a:xfrm>
          <a:custGeom>
            <a:avLst/>
            <a:gdLst/>
            <a:ahLst/>
            <a:cxnLst/>
            <a:rect l="l" t="t" r="r" b="b"/>
            <a:pathLst>
              <a:path w="2651759" h="114300">
                <a:moveTo>
                  <a:pt x="2537459" y="0"/>
                </a:moveTo>
                <a:lnTo>
                  <a:pt x="2537459" y="114300"/>
                </a:lnTo>
                <a:lnTo>
                  <a:pt x="2613659" y="76200"/>
                </a:lnTo>
                <a:lnTo>
                  <a:pt x="2556509" y="76200"/>
                </a:lnTo>
                <a:lnTo>
                  <a:pt x="2556509" y="38100"/>
                </a:lnTo>
                <a:lnTo>
                  <a:pt x="2613659" y="38100"/>
                </a:lnTo>
                <a:lnTo>
                  <a:pt x="2537459" y="0"/>
                </a:lnTo>
                <a:close/>
              </a:path>
              <a:path w="2651759" h="114300">
                <a:moveTo>
                  <a:pt x="2537459" y="38100"/>
                </a:moveTo>
                <a:lnTo>
                  <a:pt x="0" y="38100"/>
                </a:lnTo>
                <a:lnTo>
                  <a:pt x="0" y="76200"/>
                </a:lnTo>
                <a:lnTo>
                  <a:pt x="2537459" y="76200"/>
                </a:lnTo>
                <a:lnTo>
                  <a:pt x="2537459" y="38100"/>
                </a:lnTo>
                <a:close/>
              </a:path>
              <a:path w="2651759" h="114300">
                <a:moveTo>
                  <a:pt x="2613659" y="38100"/>
                </a:moveTo>
                <a:lnTo>
                  <a:pt x="2556509" y="38100"/>
                </a:lnTo>
                <a:lnTo>
                  <a:pt x="2556509" y="76200"/>
                </a:lnTo>
                <a:lnTo>
                  <a:pt x="2613659" y="76200"/>
                </a:lnTo>
                <a:lnTo>
                  <a:pt x="2651759" y="57150"/>
                </a:lnTo>
                <a:lnTo>
                  <a:pt x="2613659" y="38100"/>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graphicFrame>
        <p:nvGraphicFramePr>
          <p:cNvPr id="27" name="object 28"/>
          <p:cNvGraphicFramePr>
            <a:graphicFrameLocks noGrp="1"/>
          </p:cNvGraphicFramePr>
          <p:nvPr/>
        </p:nvGraphicFramePr>
        <p:xfrm>
          <a:off x="8977473" y="4231293"/>
          <a:ext cx="1023619" cy="1008112"/>
        </p:xfrm>
        <a:graphic>
          <a:graphicData uri="http://schemas.openxmlformats.org/drawingml/2006/table">
            <a:tbl>
              <a:tblPr firstRow="1" bandRow="1">
                <a:tableStyleId>{2D5ABB26-0587-4C30-8999-92F81FD0307C}</a:tableStyleId>
              </a:tblPr>
              <a:tblGrid>
                <a:gridCol w="504190"/>
                <a:gridCol w="519429"/>
              </a:tblGrid>
              <a:tr h="504056">
                <a:tc>
                  <a:txBody>
                    <a:bodyPr/>
                    <a:lstStyle/>
                    <a:p>
                      <a:pPr marL="45720" algn="ctr">
                        <a:lnSpc>
                          <a:spcPct val="100000"/>
                        </a:lnSpc>
                        <a:spcBef>
                          <a:spcPts val="785"/>
                        </a:spcBef>
                      </a:pPr>
                      <a:r>
                        <a:rPr sz="1600" b="1" dirty="0">
                          <a:latin typeface="Times New Roman" panose="02020603050405020304"/>
                          <a:cs typeface="Times New Roman" panose="02020603050405020304"/>
                        </a:rPr>
                        <a:t>5</a:t>
                      </a:r>
                      <a:endParaRPr sz="1600">
                        <a:latin typeface="Times New Roman" panose="02020603050405020304"/>
                        <a:cs typeface="Times New Roman" panose="02020603050405020304"/>
                      </a:endParaRPr>
                    </a:p>
                  </a:txBody>
                  <a:tcPr marL="0" marR="0" marT="99695"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785"/>
                        </a:spcBef>
                      </a:pPr>
                      <a:r>
                        <a:rPr sz="1600" b="1" dirty="0">
                          <a:latin typeface="Times New Roman" panose="02020603050405020304"/>
                          <a:cs typeface="Times New Roman" panose="02020603050405020304"/>
                        </a:rPr>
                        <a:t>5</a:t>
                      </a:r>
                      <a:endParaRPr sz="1600">
                        <a:latin typeface="Times New Roman" panose="02020603050405020304"/>
                        <a:cs typeface="Times New Roman" panose="02020603050405020304"/>
                      </a:endParaRPr>
                    </a:p>
                  </a:txBody>
                  <a:tcPr marL="0" marR="0" marT="99695"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92D050"/>
                    </a:solidFill>
                  </a:tcPr>
                </a:tc>
              </a:tr>
              <a:tr h="504056">
                <a:tc>
                  <a:txBody>
                    <a:bodyPr/>
                    <a:lstStyle/>
                    <a:p>
                      <a:pPr marL="15240" algn="ctr">
                        <a:lnSpc>
                          <a:spcPct val="100000"/>
                        </a:lnSpc>
                        <a:spcBef>
                          <a:spcPts val="785"/>
                        </a:spcBef>
                      </a:pPr>
                      <a:r>
                        <a:rPr sz="1600" b="1" spc="-5" dirty="0">
                          <a:latin typeface="Times New Roman" panose="02020603050405020304"/>
                          <a:cs typeface="Times New Roman" panose="02020603050405020304"/>
                        </a:rPr>
                        <a:t>2.5</a:t>
                      </a:r>
                      <a:endParaRPr sz="1600">
                        <a:latin typeface="Times New Roman" panose="02020603050405020304"/>
                        <a:cs typeface="Times New Roman" panose="02020603050405020304"/>
                      </a:endParaRPr>
                    </a:p>
                  </a:txBody>
                  <a:tcPr marL="0" marR="0" marT="99695"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C00000"/>
                    </a:solidFill>
                  </a:tcPr>
                </a:tc>
                <a:tc>
                  <a:txBody>
                    <a:bodyPr/>
                    <a:lstStyle/>
                    <a:p>
                      <a:pPr marL="635" algn="ctr">
                        <a:lnSpc>
                          <a:spcPct val="100000"/>
                        </a:lnSpc>
                        <a:spcBef>
                          <a:spcPts val="785"/>
                        </a:spcBef>
                      </a:pPr>
                      <a:r>
                        <a:rPr sz="1600" b="1" spc="-5" dirty="0">
                          <a:latin typeface="Times New Roman" panose="02020603050405020304"/>
                          <a:cs typeface="Times New Roman" panose="02020603050405020304"/>
                        </a:rPr>
                        <a:t>2.5</a:t>
                      </a:r>
                      <a:endParaRPr sz="1600">
                        <a:latin typeface="Times New Roman" panose="02020603050405020304"/>
                        <a:cs typeface="Times New Roman" panose="02020603050405020304"/>
                      </a:endParaRPr>
                    </a:p>
                  </a:txBody>
                  <a:tcPr marL="0" marR="0" marT="99695"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00AFEF"/>
                    </a:solidFill>
                  </a:tcPr>
                </a:tc>
              </a:tr>
            </a:tbl>
          </a:graphicData>
        </a:graphic>
      </p:graphicFrame>
      <p:sp>
        <p:nvSpPr>
          <p:cNvPr id="28" name="object 29"/>
          <p:cNvSpPr/>
          <p:nvPr/>
        </p:nvSpPr>
        <p:spPr>
          <a:xfrm>
            <a:off x="5469035" y="4679145"/>
            <a:ext cx="2651760" cy="114300"/>
          </a:xfrm>
          <a:custGeom>
            <a:avLst/>
            <a:gdLst/>
            <a:ahLst/>
            <a:cxnLst/>
            <a:rect l="l" t="t" r="r" b="b"/>
            <a:pathLst>
              <a:path w="2651759" h="114300">
                <a:moveTo>
                  <a:pt x="2537459" y="0"/>
                </a:moveTo>
                <a:lnTo>
                  <a:pt x="2537459" y="114300"/>
                </a:lnTo>
                <a:lnTo>
                  <a:pt x="2613659" y="76200"/>
                </a:lnTo>
                <a:lnTo>
                  <a:pt x="2556509" y="76200"/>
                </a:lnTo>
                <a:lnTo>
                  <a:pt x="2556509" y="38100"/>
                </a:lnTo>
                <a:lnTo>
                  <a:pt x="2613659" y="38100"/>
                </a:lnTo>
                <a:lnTo>
                  <a:pt x="2537459" y="0"/>
                </a:lnTo>
                <a:close/>
              </a:path>
              <a:path w="2651759" h="114300">
                <a:moveTo>
                  <a:pt x="2537459" y="38100"/>
                </a:moveTo>
                <a:lnTo>
                  <a:pt x="0" y="38100"/>
                </a:lnTo>
                <a:lnTo>
                  <a:pt x="0" y="76200"/>
                </a:lnTo>
                <a:lnTo>
                  <a:pt x="2537459" y="76200"/>
                </a:lnTo>
                <a:lnTo>
                  <a:pt x="2537459" y="38100"/>
                </a:lnTo>
                <a:close/>
              </a:path>
              <a:path w="2651759" h="114300">
                <a:moveTo>
                  <a:pt x="2613659" y="38100"/>
                </a:moveTo>
                <a:lnTo>
                  <a:pt x="2556509" y="38100"/>
                </a:lnTo>
                <a:lnTo>
                  <a:pt x="2556509" y="76200"/>
                </a:lnTo>
                <a:lnTo>
                  <a:pt x="2613659" y="76200"/>
                </a:lnTo>
                <a:lnTo>
                  <a:pt x="2651759" y="57150"/>
                </a:lnTo>
                <a:lnTo>
                  <a:pt x="2613659" y="38100"/>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graphicFrame>
        <p:nvGraphicFramePr>
          <p:cNvPr id="32" name="object 33"/>
          <p:cNvGraphicFramePr>
            <a:graphicFrameLocks noGrp="1"/>
          </p:cNvGraphicFramePr>
          <p:nvPr/>
        </p:nvGraphicFramePr>
        <p:xfrm>
          <a:off x="2241215" y="3261242"/>
          <a:ext cx="2415538" cy="1733222"/>
        </p:xfrm>
        <a:graphic>
          <a:graphicData uri="http://schemas.openxmlformats.org/drawingml/2006/table">
            <a:tbl>
              <a:tblPr firstRow="1" bandRow="1">
                <a:tableStyleId>{2D5ABB26-0587-4C30-8999-92F81FD0307C}</a:tableStyleId>
              </a:tblPr>
              <a:tblGrid>
                <a:gridCol w="70485"/>
                <a:gridCol w="518795"/>
                <a:gridCol w="518795"/>
                <a:gridCol w="518794"/>
                <a:gridCol w="518794"/>
                <a:gridCol w="269875"/>
              </a:tblGrid>
              <a:tr h="381668">
                <a:tc rowSpan="3">
                  <a:txBody>
                    <a:bodyPr/>
                    <a:lstStyle/>
                    <a:p>
                      <a:pPr>
                        <a:lnSpc>
                          <a:spcPct val="100000"/>
                        </a:lnSpc>
                      </a:pPr>
                      <a:endParaRPr sz="1800">
                        <a:latin typeface="Times New Roman" panose="02020603050405020304"/>
                        <a:cs typeface="Times New Roman" panose="02020603050405020304"/>
                      </a:endParaRPr>
                    </a:p>
                  </a:txBody>
                  <a:tcPr marL="0" marR="0" marT="0" marB="0">
                    <a:lnB w="38100">
                      <a:solidFill>
                        <a:srgbClr val="FF0000"/>
                      </a:solidFill>
                      <a:prstDash val="solid"/>
                    </a:lnB>
                  </a:tcPr>
                </a:tc>
                <a:tc>
                  <a:txBody>
                    <a:bodyPr/>
                    <a:lstStyle/>
                    <a:p>
                      <a:pPr marL="207645">
                        <a:lnSpc>
                          <a:spcPts val="1740"/>
                        </a:lnSpc>
                      </a:pPr>
                      <a:r>
                        <a:rPr sz="1600" b="1" dirty="0">
                          <a:latin typeface="Times New Roman" panose="02020603050405020304"/>
                          <a:cs typeface="Times New Roman" panose="02020603050405020304"/>
                        </a:rPr>
                        <a:t>3</a:t>
                      </a:r>
                      <a:endParaRPr sz="1600">
                        <a:latin typeface="Times New Roman" panose="02020603050405020304"/>
                        <a:cs typeface="Times New Roman" panose="02020603050405020304"/>
                      </a:endParaRPr>
                    </a:p>
                  </a:txBody>
                  <a:tcPr marL="0" marR="0" marT="0" marB="0">
                    <a:lnB w="12700">
                      <a:solidFill>
                        <a:srgbClr val="000000"/>
                      </a:solidFill>
                      <a:prstDash val="solid"/>
                    </a:lnB>
                    <a:solidFill>
                      <a:srgbClr val="FFC000"/>
                    </a:solidFill>
                  </a:tcPr>
                </a:tc>
                <a:tc>
                  <a:txBody>
                    <a:bodyPr/>
                    <a:lstStyle/>
                    <a:p>
                      <a:pPr algn="ctr">
                        <a:lnSpc>
                          <a:spcPts val="1740"/>
                        </a:lnSpc>
                      </a:pPr>
                      <a:r>
                        <a:rPr sz="1600" b="1" dirty="0">
                          <a:latin typeface="Times New Roman" panose="02020603050405020304"/>
                          <a:cs typeface="Times New Roman" panose="02020603050405020304"/>
                        </a:rPr>
                        <a:t>6</a:t>
                      </a:r>
                      <a:endParaRPr sz="1600">
                        <a:latin typeface="Times New Roman" panose="02020603050405020304"/>
                        <a:cs typeface="Times New Roman" panose="02020603050405020304"/>
                      </a:endParaRPr>
                    </a:p>
                  </a:txBody>
                  <a:tcPr marL="0" marR="0" marT="0" marB="0">
                    <a:lnB w="12700">
                      <a:solidFill>
                        <a:srgbClr val="000000"/>
                      </a:solidFill>
                      <a:prstDash val="solid"/>
                    </a:lnB>
                    <a:solidFill>
                      <a:srgbClr val="FFC000"/>
                    </a:solidFill>
                  </a:tcPr>
                </a:tc>
                <a:tc>
                  <a:txBody>
                    <a:bodyPr/>
                    <a:lstStyle/>
                    <a:p>
                      <a:pPr algn="ctr">
                        <a:lnSpc>
                          <a:spcPts val="1740"/>
                        </a:lnSpc>
                      </a:pPr>
                      <a:r>
                        <a:rPr sz="1600" b="1" dirty="0">
                          <a:latin typeface="Times New Roman" panose="02020603050405020304"/>
                          <a:cs typeface="Times New Roman" panose="02020603050405020304"/>
                        </a:rPr>
                        <a:t>1</a:t>
                      </a:r>
                      <a:endParaRPr sz="1600">
                        <a:latin typeface="Times New Roman" panose="02020603050405020304"/>
                        <a:cs typeface="Times New Roman" panose="02020603050405020304"/>
                      </a:endParaRPr>
                    </a:p>
                  </a:txBody>
                  <a:tcPr marL="0" marR="0" marT="0" marB="0">
                    <a:lnB w="12700">
                      <a:solidFill>
                        <a:srgbClr val="000000"/>
                      </a:solidFill>
                      <a:prstDash val="solid"/>
                    </a:lnB>
                    <a:solidFill>
                      <a:srgbClr val="92D050"/>
                    </a:solidFill>
                  </a:tcPr>
                </a:tc>
                <a:tc>
                  <a:txBody>
                    <a:bodyPr/>
                    <a:lstStyle/>
                    <a:p>
                      <a:pPr algn="ctr">
                        <a:lnSpc>
                          <a:spcPts val="1740"/>
                        </a:lnSpc>
                      </a:pPr>
                      <a:r>
                        <a:rPr sz="1600" b="1" dirty="0">
                          <a:latin typeface="Times New Roman" panose="02020603050405020304"/>
                          <a:cs typeface="Times New Roman" panose="02020603050405020304"/>
                        </a:rPr>
                        <a:t>4</a:t>
                      </a:r>
                      <a:endParaRPr sz="1600">
                        <a:latin typeface="Times New Roman" panose="02020603050405020304"/>
                        <a:cs typeface="Times New Roman" panose="02020603050405020304"/>
                      </a:endParaRPr>
                    </a:p>
                  </a:txBody>
                  <a:tcPr marL="0" marR="0" marT="0" marB="0">
                    <a:lnB w="12700">
                      <a:solidFill>
                        <a:srgbClr val="000000"/>
                      </a:solidFill>
                      <a:prstDash val="solid"/>
                    </a:lnB>
                    <a:solidFill>
                      <a:srgbClr val="92D050"/>
                    </a:solidFill>
                  </a:tcPr>
                </a:tc>
                <a:tc rowSpan="2">
                  <a:txBody>
                    <a:bodyPr/>
                    <a:lstStyle/>
                    <a:p>
                      <a:pPr>
                        <a:lnSpc>
                          <a:spcPct val="100000"/>
                        </a:lnSpc>
                      </a:pPr>
                      <a:endParaRPr sz="1800">
                        <a:latin typeface="Times New Roman" panose="02020603050405020304"/>
                        <a:cs typeface="Times New Roman" panose="02020603050405020304"/>
                      </a:endParaRPr>
                    </a:p>
                  </a:txBody>
                  <a:tcPr marL="0" marR="0" marT="0" marB="0">
                    <a:lnB w="6350">
                      <a:solidFill>
                        <a:srgbClr val="000000"/>
                      </a:solidFill>
                      <a:prstDash val="solid"/>
                    </a:lnB>
                  </a:tcPr>
                </a:tc>
              </a:tr>
              <a:tr h="502157">
                <a:tc vMerge="1">
                  <a:tcPr marL="0" marR="0" marT="0" marB="0">
                    <a:lnB w="38100">
                      <a:solidFill>
                        <a:srgbClr val="FF0000"/>
                      </a:solidFill>
                      <a:prstDash val="solid"/>
                    </a:lnB>
                  </a:tcPr>
                </a:tc>
                <a:tc>
                  <a:txBody>
                    <a:bodyPr/>
                    <a:lstStyle/>
                    <a:p>
                      <a:pPr marL="207645">
                        <a:lnSpc>
                          <a:spcPct val="100000"/>
                        </a:lnSpc>
                        <a:spcBef>
                          <a:spcPts val="785"/>
                        </a:spcBef>
                      </a:pPr>
                      <a:r>
                        <a:rPr sz="1600" b="1" dirty="0">
                          <a:latin typeface="Times New Roman" panose="02020603050405020304"/>
                          <a:cs typeface="Times New Roman" panose="02020603050405020304"/>
                        </a:rPr>
                        <a:t>4</a:t>
                      </a:r>
                      <a:endParaRPr sz="1600">
                        <a:latin typeface="Times New Roman" panose="02020603050405020304"/>
                        <a:cs typeface="Times New Roman" panose="02020603050405020304"/>
                      </a:endParaRPr>
                    </a:p>
                  </a:txBody>
                  <a:tcPr marL="0" marR="0" marT="99695" marB="0">
                    <a:lnT w="12700">
                      <a:solidFill>
                        <a:srgbClr val="000000"/>
                      </a:solidFill>
                      <a:prstDash val="solid"/>
                    </a:lnT>
                    <a:lnB w="19050">
                      <a:solidFill>
                        <a:srgbClr val="000000"/>
                      </a:solidFill>
                      <a:prstDash val="solid"/>
                    </a:lnB>
                    <a:solidFill>
                      <a:srgbClr val="FFC000"/>
                    </a:solidFill>
                  </a:tcPr>
                </a:tc>
                <a:tc>
                  <a:txBody>
                    <a:bodyPr/>
                    <a:lstStyle/>
                    <a:p>
                      <a:pPr algn="ctr">
                        <a:lnSpc>
                          <a:spcPct val="100000"/>
                        </a:lnSpc>
                        <a:spcBef>
                          <a:spcPts val="785"/>
                        </a:spcBef>
                      </a:pPr>
                      <a:r>
                        <a:rPr sz="1600" b="1" dirty="0">
                          <a:latin typeface="Times New Roman" panose="02020603050405020304"/>
                          <a:cs typeface="Times New Roman" panose="02020603050405020304"/>
                        </a:rPr>
                        <a:t>7</a:t>
                      </a:r>
                      <a:endParaRPr sz="1600">
                        <a:latin typeface="Times New Roman" panose="02020603050405020304"/>
                        <a:cs typeface="Times New Roman" panose="02020603050405020304"/>
                      </a:endParaRPr>
                    </a:p>
                  </a:txBody>
                  <a:tcPr marL="0" marR="0" marT="99695" marB="0">
                    <a:lnT w="12700">
                      <a:solidFill>
                        <a:srgbClr val="000000"/>
                      </a:solidFill>
                      <a:prstDash val="solid"/>
                    </a:lnT>
                    <a:lnB w="19050">
                      <a:solidFill>
                        <a:srgbClr val="000000"/>
                      </a:solidFill>
                      <a:prstDash val="solid"/>
                    </a:lnB>
                    <a:solidFill>
                      <a:srgbClr val="FFC000"/>
                    </a:solidFill>
                  </a:tcPr>
                </a:tc>
                <a:tc>
                  <a:txBody>
                    <a:bodyPr/>
                    <a:lstStyle/>
                    <a:p>
                      <a:pPr algn="ctr">
                        <a:lnSpc>
                          <a:spcPct val="100000"/>
                        </a:lnSpc>
                        <a:spcBef>
                          <a:spcPts val="785"/>
                        </a:spcBef>
                      </a:pPr>
                      <a:r>
                        <a:rPr sz="1600" b="1" dirty="0">
                          <a:latin typeface="Times New Roman" panose="02020603050405020304"/>
                          <a:cs typeface="Times New Roman" panose="02020603050405020304"/>
                        </a:rPr>
                        <a:t>7</a:t>
                      </a:r>
                      <a:endParaRPr sz="1600">
                        <a:latin typeface="Times New Roman" panose="02020603050405020304"/>
                        <a:cs typeface="Times New Roman" panose="02020603050405020304"/>
                      </a:endParaRPr>
                    </a:p>
                  </a:txBody>
                  <a:tcPr marL="0" marR="0" marT="99695" marB="0">
                    <a:lnT w="12700">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785"/>
                        </a:spcBef>
                      </a:pPr>
                      <a:r>
                        <a:rPr sz="1600" b="1" dirty="0">
                          <a:latin typeface="Times New Roman" panose="02020603050405020304"/>
                          <a:cs typeface="Times New Roman" panose="02020603050405020304"/>
                        </a:rPr>
                        <a:t>8</a:t>
                      </a:r>
                      <a:endParaRPr sz="1600" dirty="0">
                        <a:latin typeface="Times New Roman" panose="02020603050405020304"/>
                        <a:cs typeface="Times New Roman" panose="02020603050405020304"/>
                      </a:endParaRPr>
                    </a:p>
                  </a:txBody>
                  <a:tcPr marL="0" marR="0" marT="99695" marB="0">
                    <a:lnT w="12700">
                      <a:solidFill>
                        <a:srgbClr val="000000"/>
                      </a:solidFill>
                      <a:prstDash val="solid"/>
                    </a:lnT>
                    <a:lnB w="19050">
                      <a:solidFill>
                        <a:srgbClr val="000000"/>
                      </a:solidFill>
                      <a:prstDash val="solid"/>
                    </a:lnB>
                    <a:solidFill>
                      <a:srgbClr val="92D050"/>
                    </a:solidFill>
                  </a:tcPr>
                </a:tc>
                <a:tc vMerge="1">
                  <a:tcPr marL="0" marR="0" marT="0" marB="0">
                    <a:lnB w="6350">
                      <a:solidFill>
                        <a:srgbClr val="000000"/>
                      </a:solidFill>
                      <a:prstDash val="solid"/>
                    </a:lnB>
                  </a:tcPr>
                </a:tc>
              </a:tr>
              <a:tr h="0">
                <a:tc vMerge="1">
                  <a:tcPr marL="0" marR="0" marT="0" marB="0">
                    <a:lnB w="38100">
                      <a:solidFill>
                        <a:srgbClr val="FF0000"/>
                      </a:solidFill>
                      <a:prstDash val="solid"/>
                    </a:lnB>
                  </a:tcPr>
                </a:tc>
                <a:tc>
                  <a:txBody>
                    <a:bodyPr/>
                    <a:lstStyle/>
                    <a:p>
                      <a:pPr>
                        <a:lnSpc>
                          <a:spcPct val="100000"/>
                        </a:lnSpc>
                      </a:pPr>
                      <a:endParaRPr sz="300">
                        <a:latin typeface="Times New Roman" panose="02020603050405020304"/>
                        <a:cs typeface="Times New Roman" panose="02020603050405020304"/>
                      </a:endParaRPr>
                    </a:p>
                  </a:txBody>
                  <a:tcPr marL="0" marR="0" marT="0" marB="0">
                    <a:lnT w="19050">
                      <a:solidFill>
                        <a:srgbClr val="000000"/>
                      </a:solidFill>
                      <a:prstDash val="solid"/>
                    </a:lnT>
                    <a:lnB w="38100">
                      <a:solidFill>
                        <a:srgbClr val="FF0000"/>
                      </a:solidFill>
                      <a:prstDash val="solid"/>
                    </a:lnB>
                    <a:solidFill>
                      <a:srgbClr val="C00000"/>
                    </a:solidFill>
                  </a:tcPr>
                </a:tc>
                <a:tc>
                  <a:txBody>
                    <a:bodyPr/>
                    <a:lstStyle/>
                    <a:p>
                      <a:pPr>
                        <a:lnSpc>
                          <a:spcPct val="100000"/>
                        </a:lnSpc>
                      </a:pPr>
                      <a:endParaRPr sz="300">
                        <a:latin typeface="Times New Roman" panose="02020603050405020304"/>
                        <a:cs typeface="Times New Roman" panose="02020603050405020304"/>
                      </a:endParaRPr>
                    </a:p>
                  </a:txBody>
                  <a:tcPr marL="0" marR="0" marT="0" marB="0">
                    <a:lnT w="19050">
                      <a:solidFill>
                        <a:srgbClr val="000000"/>
                      </a:solidFill>
                      <a:prstDash val="solid"/>
                    </a:lnT>
                    <a:lnB w="38100">
                      <a:solidFill>
                        <a:srgbClr val="FF0000"/>
                      </a:solidFill>
                      <a:prstDash val="solid"/>
                    </a:lnB>
                    <a:solidFill>
                      <a:srgbClr val="C00000"/>
                    </a:solidFill>
                  </a:tcPr>
                </a:tc>
                <a:tc>
                  <a:txBody>
                    <a:bodyPr/>
                    <a:lstStyle/>
                    <a:p>
                      <a:pPr>
                        <a:lnSpc>
                          <a:spcPct val="100000"/>
                        </a:lnSpc>
                      </a:pPr>
                      <a:endParaRPr sz="300">
                        <a:latin typeface="Times New Roman" panose="02020603050405020304"/>
                        <a:cs typeface="Times New Roman" panose="02020603050405020304"/>
                      </a:endParaRPr>
                    </a:p>
                  </a:txBody>
                  <a:tcPr marL="0" marR="0" marT="0" marB="0">
                    <a:lnT w="19050">
                      <a:solidFill>
                        <a:srgbClr val="000000"/>
                      </a:solidFill>
                      <a:prstDash val="solid"/>
                    </a:lnT>
                    <a:solidFill>
                      <a:srgbClr val="00AFEF"/>
                    </a:solidFill>
                  </a:tcPr>
                </a:tc>
                <a:tc>
                  <a:txBody>
                    <a:bodyPr/>
                    <a:lstStyle/>
                    <a:p>
                      <a:pPr>
                        <a:lnSpc>
                          <a:spcPct val="100000"/>
                        </a:lnSpc>
                      </a:pPr>
                      <a:endParaRPr sz="300">
                        <a:latin typeface="Times New Roman" panose="02020603050405020304"/>
                        <a:cs typeface="Times New Roman" panose="02020603050405020304"/>
                      </a:endParaRPr>
                    </a:p>
                  </a:txBody>
                  <a:tcPr marL="0" marR="0" marT="0" marB="0">
                    <a:lnT w="19050">
                      <a:solidFill>
                        <a:srgbClr val="000000"/>
                      </a:solidFill>
                      <a:prstDash val="solid"/>
                    </a:lnT>
                    <a:solidFill>
                      <a:srgbClr val="00AFEF"/>
                    </a:solidFill>
                  </a:tcPr>
                </a:tc>
                <a:tc>
                  <a:txBody>
                    <a:bodyPr/>
                    <a:lstStyle/>
                    <a:p>
                      <a:pPr>
                        <a:lnSpc>
                          <a:spcPct val="100000"/>
                        </a:lnSpc>
                      </a:pPr>
                      <a:endParaRPr sz="300" dirty="0">
                        <a:latin typeface="Times New Roman" panose="02020603050405020304"/>
                        <a:cs typeface="Times New Roman" panose="02020603050405020304"/>
                      </a:endParaRPr>
                    </a:p>
                  </a:txBody>
                  <a:tcPr marL="0" marR="0" marT="0" marB="0">
                    <a:lnT w="6350">
                      <a:solidFill>
                        <a:srgbClr val="000000"/>
                      </a:solidFill>
                      <a:prstDash val="solid"/>
                    </a:lnT>
                  </a:tcPr>
                </a:tc>
              </a:tr>
              <a:tr h="411226">
                <a:tc>
                  <a:txBody>
                    <a:bodyPr/>
                    <a:lstStyle/>
                    <a:p>
                      <a:pPr>
                        <a:lnSpc>
                          <a:spcPct val="100000"/>
                        </a:lnSpc>
                      </a:pPr>
                      <a:endParaRPr sz="1800">
                        <a:latin typeface="Times New Roman" panose="02020603050405020304"/>
                        <a:cs typeface="Times New Roman" panose="02020603050405020304"/>
                      </a:endParaRPr>
                    </a:p>
                  </a:txBody>
                  <a:tcPr marL="0" marR="0" marT="0" marB="0">
                    <a:lnT w="38100">
                      <a:solidFill>
                        <a:srgbClr val="FF0000"/>
                      </a:solidFill>
                      <a:prstDash val="solid"/>
                    </a:lnT>
                  </a:tcPr>
                </a:tc>
                <a:tc>
                  <a:txBody>
                    <a:bodyPr/>
                    <a:lstStyle/>
                    <a:p>
                      <a:pPr marL="207645">
                        <a:lnSpc>
                          <a:spcPct val="100000"/>
                        </a:lnSpc>
                        <a:spcBef>
                          <a:spcPts val="190"/>
                        </a:spcBef>
                      </a:pPr>
                      <a:r>
                        <a:rPr sz="1600" b="1" dirty="0">
                          <a:latin typeface="Times New Roman" panose="02020603050405020304"/>
                          <a:cs typeface="Times New Roman" panose="02020603050405020304"/>
                        </a:rPr>
                        <a:t>2</a:t>
                      </a:r>
                      <a:endParaRPr sz="1600">
                        <a:latin typeface="Times New Roman" panose="02020603050405020304"/>
                        <a:cs typeface="Times New Roman" panose="02020603050405020304"/>
                      </a:endParaRPr>
                    </a:p>
                  </a:txBody>
                  <a:tcPr marL="0" marR="0" marT="24130" marB="0">
                    <a:lnT w="38100">
                      <a:solidFill>
                        <a:srgbClr val="FF0000"/>
                      </a:solidFill>
                      <a:prstDash val="solid"/>
                    </a:lnT>
                    <a:solidFill>
                      <a:srgbClr val="C00000"/>
                    </a:solidFill>
                  </a:tcPr>
                </a:tc>
                <a:tc>
                  <a:txBody>
                    <a:bodyPr/>
                    <a:lstStyle/>
                    <a:p>
                      <a:pPr algn="ctr">
                        <a:lnSpc>
                          <a:spcPct val="100000"/>
                        </a:lnSpc>
                        <a:spcBef>
                          <a:spcPts val="190"/>
                        </a:spcBef>
                      </a:pPr>
                      <a:r>
                        <a:rPr sz="1600" b="1" dirty="0">
                          <a:latin typeface="Times New Roman" panose="02020603050405020304"/>
                          <a:cs typeface="Times New Roman" panose="02020603050405020304"/>
                        </a:rPr>
                        <a:t>2</a:t>
                      </a:r>
                      <a:endParaRPr sz="1600">
                        <a:latin typeface="Times New Roman" panose="02020603050405020304"/>
                        <a:cs typeface="Times New Roman" panose="02020603050405020304"/>
                      </a:endParaRPr>
                    </a:p>
                  </a:txBody>
                  <a:tcPr marL="0" marR="0" marT="24130" marB="0">
                    <a:lnT w="38100">
                      <a:solidFill>
                        <a:srgbClr val="FF0000"/>
                      </a:solidFill>
                      <a:prstDash val="solid"/>
                    </a:lnT>
                    <a:solidFill>
                      <a:srgbClr val="C00000"/>
                    </a:solidFill>
                  </a:tcPr>
                </a:tc>
                <a:tc>
                  <a:txBody>
                    <a:bodyPr/>
                    <a:lstStyle/>
                    <a:p>
                      <a:pPr algn="ctr">
                        <a:lnSpc>
                          <a:spcPct val="100000"/>
                        </a:lnSpc>
                        <a:spcBef>
                          <a:spcPts val="190"/>
                        </a:spcBef>
                      </a:pPr>
                      <a:r>
                        <a:rPr sz="1600" b="1" dirty="0">
                          <a:latin typeface="Times New Roman" panose="02020603050405020304"/>
                          <a:cs typeface="Times New Roman" panose="02020603050405020304"/>
                        </a:rPr>
                        <a:t>1</a:t>
                      </a:r>
                      <a:endParaRPr sz="1600">
                        <a:latin typeface="Times New Roman" panose="02020603050405020304"/>
                        <a:cs typeface="Times New Roman" panose="02020603050405020304"/>
                      </a:endParaRPr>
                    </a:p>
                  </a:txBody>
                  <a:tcPr marL="0" marR="0" marT="24130" marB="0">
                    <a:solidFill>
                      <a:srgbClr val="00AFEF"/>
                    </a:solidFill>
                  </a:tcPr>
                </a:tc>
                <a:tc>
                  <a:txBody>
                    <a:bodyPr/>
                    <a:lstStyle/>
                    <a:p>
                      <a:pPr algn="ctr">
                        <a:lnSpc>
                          <a:spcPct val="100000"/>
                        </a:lnSpc>
                        <a:spcBef>
                          <a:spcPts val="190"/>
                        </a:spcBef>
                      </a:pPr>
                      <a:r>
                        <a:rPr sz="1600" b="1" dirty="0">
                          <a:latin typeface="Times New Roman" panose="02020603050405020304"/>
                          <a:cs typeface="Times New Roman" panose="02020603050405020304"/>
                        </a:rPr>
                        <a:t>2</a:t>
                      </a:r>
                      <a:endParaRPr sz="1600">
                        <a:latin typeface="Times New Roman" panose="02020603050405020304"/>
                        <a:cs typeface="Times New Roman" panose="02020603050405020304"/>
                      </a:endParaRPr>
                    </a:p>
                  </a:txBody>
                  <a:tcPr marL="0" marR="0" marT="24130" marB="0">
                    <a:solidFill>
                      <a:srgbClr val="00AFEF"/>
                    </a:solidFill>
                  </a:tcPr>
                </a:tc>
                <a:tc>
                  <a:txBody>
                    <a:bodyPr/>
                    <a:lstStyle/>
                    <a:p>
                      <a:pPr>
                        <a:lnSpc>
                          <a:spcPct val="100000"/>
                        </a:lnSpc>
                      </a:pPr>
                      <a:endParaRPr sz="1800">
                        <a:latin typeface="Times New Roman" panose="02020603050405020304"/>
                        <a:cs typeface="Times New Roman" panose="02020603050405020304"/>
                      </a:endParaRPr>
                    </a:p>
                  </a:txBody>
                  <a:tcPr marL="0" marR="0" marT="0" marB="0"/>
                </a:tc>
              </a:tr>
              <a:tr h="364264">
                <a:tc>
                  <a:txBody>
                    <a:bodyPr/>
                    <a:lstStyle/>
                    <a:p>
                      <a:pPr>
                        <a:lnSpc>
                          <a:spcPct val="100000"/>
                        </a:lnSpc>
                      </a:pPr>
                      <a:endParaRPr sz="1800">
                        <a:latin typeface="Times New Roman" panose="02020603050405020304"/>
                        <a:cs typeface="Times New Roman" panose="02020603050405020304"/>
                      </a:endParaRPr>
                    </a:p>
                  </a:txBody>
                  <a:tcPr marL="0" marR="0" marT="0" marB="0"/>
                </a:tc>
                <a:tc>
                  <a:txBody>
                    <a:bodyPr/>
                    <a:lstStyle/>
                    <a:p>
                      <a:pPr marL="207645">
                        <a:lnSpc>
                          <a:spcPts val="1845"/>
                        </a:lnSpc>
                        <a:spcBef>
                          <a:spcPts val="920"/>
                        </a:spcBef>
                      </a:pPr>
                      <a:r>
                        <a:rPr sz="1600" b="1" dirty="0">
                          <a:latin typeface="Times New Roman" panose="02020603050405020304"/>
                          <a:cs typeface="Times New Roman" panose="02020603050405020304"/>
                        </a:rPr>
                        <a:t>2</a:t>
                      </a:r>
                      <a:endParaRPr sz="1600">
                        <a:latin typeface="Times New Roman" panose="02020603050405020304"/>
                        <a:cs typeface="Times New Roman" panose="02020603050405020304"/>
                      </a:endParaRPr>
                    </a:p>
                  </a:txBody>
                  <a:tcPr marL="0" marR="0" marT="116839" marB="0">
                    <a:solidFill>
                      <a:srgbClr val="C00000"/>
                    </a:solidFill>
                  </a:tcPr>
                </a:tc>
                <a:tc>
                  <a:txBody>
                    <a:bodyPr/>
                    <a:lstStyle/>
                    <a:p>
                      <a:pPr algn="ctr">
                        <a:lnSpc>
                          <a:spcPts val="1845"/>
                        </a:lnSpc>
                        <a:spcBef>
                          <a:spcPts val="920"/>
                        </a:spcBef>
                      </a:pPr>
                      <a:r>
                        <a:rPr sz="1600" b="1" dirty="0">
                          <a:latin typeface="Times New Roman" panose="02020603050405020304"/>
                          <a:cs typeface="Times New Roman" panose="02020603050405020304"/>
                        </a:rPr>
                        <a:t>4</a:t>
                      </a:r>
                      <a:endParaRPr sz="1600">
                        <a:latin typeface="Times New Roman" panose="02020603050405020304"/>
                        <a:cs typeface="Times New Roman" panose="02020603050405020304"/>
                      </a:endParaRPr>
                    </a:p>
                  </a:txBody>
                  <a:tcPr marL="0" marR="0" marT="116839" marB="0">
                    <a:solidFill>
                      <a:srgbClr val="C00000"/>
                    </a:solidFill>
                  </a:tcPr>
                </a:tc>
                <a:tc>
                  <a:txBody>
                    <a:bodyPr/>
                    <a:lstStyle/>
                    <a:p>
                      <a:pPr algn="ctr">
                        <a:lnSpc>
                          <a:spcPts val="1845"/>
                        </a:lnSpc>
                        <a:spcBef>
                          <a:spcPts val="920"/>
                        </a:spcBef>
                      </a:pPr>
                      <a:r>
                        <a:rPr sz="1600" b="1" dirty="0">
                          <a:latin typeface="Times New Roman" panose="02020603050405020304"/>
                          <a:cs typeface="Times New Roman" panose="02020603050405020304"/>
                        </a:rPr>
                        <a:t>3</a:t>
                      </a:r>
                      <a:endParaRPr sz="1600">
                        <a:latin typeface="Times New Roman" panose="02020603050405020304"/>
                        <a:cs typeface="Times New Roman" panose="02020603050405020304"/>
                      </a:endParaRPr>
                    </a:p>
                  </a:txBody>
                  <a:tcPr marL="0" marR="0" marT="116839" marB="0">
                    <a:solidFill>
                      <a:srgbClr val="00AFEF"/>
                    </a:solidFill>
                  </a:tcPr>
                </a:tc>
                <a:tc>
                  <a:txBody>
                    <a:bodyPr/>
                    <a:lstStyle/>
                    <a:p>
                      <a:pPr algn="ctr">
                        <a:lnSpc>
                          <a:spcPts val="1845"/>
                        </a:lnSpc>
                        <a:spcBef>
                          <a:spcPts val="920"/>
                        </a:spcBef>
                      </a:pPr>
                      <a:r>
                        <a:rPr sz="1600" b="1" dirty="0">
                          <a:latin typeface="Times New Roman" panose="02020603050405020304"/>
                          <a:cs typeface="Times New Roman" panose="02020603050405020304"/>
                        </a:rPr>
                        <a:t>4</a:t>
                      </a:r>
                      <a:endParaRPr sz="1600">
                        <a:latin typeface="Times New Roman" panose="02020603050405020304"/>
                        <a:cs typeface="Times New Roman" panose="02020603050405020304"/>
                      </a:endParaRPr>
                    </a:p>
                  </a:txBody>
                  <a:tcPr marL="0" marR="0" marT="116839" marB="0">
                    <a:solidFill>
                      <a:srgbClr val="00AFEF"/>
                    </a:solidFill>
                  </a:tcPr>
                </a:tc>
                <a:tc>
                  <a:txBody>
                    <a:bodyPr/>
                    <a:lstStyle/>
                    <a:p>
                      <a:pPr>
                        <a:lnSpc>
                          <a:spcPct val="100000"/>
                        </a:lnSpc>
                      </a:pPr>
                      <a:endParaRPr sz="1800" dirty="0">
                        <a:latin typeface="Times New Roman" panose="02020603050405020304"/>
                        <a:cs typeface="Times New Roman" panose="02020603050405020304"/>
                      </a:endParaRPr>
                    </a:p>
                  </a:txBody>
                  <a:tcPr marL="0" marR="0" marT="0" marB="0"/>
                </a:tc>
              </a:tr>
            </a:tbl>
          </a:graphicData>
        </a:graphic>
      </p:graphicFrame>
      <p:sp>
        <p:nvSpPr>
          <p:cNvPr id="33" name="object 34"/>
          <p:cNvSpPr/>
          <p:nvPr/>
        </p:nvSpPr>
        <p:spPr>
          <a:xfrm>
            <a:off x="2042333" y="2753905"/>
            <a:ext cx="2487295" cy="114300"/>
          </a:xfrm>
          <a:custGeom>
            <a:avLst/>
            <a:gdLst/>
            <a:ahLst/>
            <a:cxnLst/>
            <a:rect l="l" t="t" r="r" b="b"/>
            <a:pathLst>
              <a:path w="2487295" h="114300">
                <a:moveTo>
                  <a:pt x="2372474" y="0"/>
                </a:moveTo>
                <a:lnTo>
                  <a:pt x="2372474" y="114300"/>
                </a:lnTo>
                <a:lnTo>
                  <a:pt x="2448674" y="76200"/>
                </a:lnTo>
                <a:lnTo>
                  <a:pt x="2391524" y="76200"/>
                </a:lnTo>
                <a:lnTo>
                  <a:pt x="2391524" y="38100"/>
                </a:lnTo>
                <a:lnTo>
                  <a:pt x="2448674" y="38100"/>
                </a:lnTo>
                <a:lnTo>
                  <a:pt x="2372474" y="0"/>
                </a:lnTo>
                <a:close/>
              </a:path>
              <a:path w="2487295" h="114300">
                <a:moveTo>
                  <a:pt x="2372474" y="38100"/>
                </a:moveTo>
                <a:lnTo>
                  <a:pt x="0" y="38100"/>
                </a:lnTo>
                <a:lnTo>
                  <a:pt x="0" y="76200"/>
                </a:lnTo>
                <a:lnTo>
                  <a:pt x="2372474" y="76200"/>
                </a:lnTo>
                <a:lnTo>
                  <a:pt x="2372474" y="38100"/>
                </a:lnTo>
                <a:close/>
              </a:path>
              <a:path w="2487295" h="114300">
                <a:moveTo>
                  <a:pt x="2448674" y="38100"/>
                </a:moveTo>
                <a:lnTo>
                  <a:pt x="2391524" y="38100"/>
                </a:lnTo>
                <a:lnTo>
                  <a:pt x="2391524" y="76200"/>
                </a:lnTo>
                <a:lnTo>
                  <a:pt x="2448674" y="76200"/>
                </a:lnTo>
                <a:lnTo>
                  <a:pt x="2486774" y="57150"/>
                </a:lnTo>
                <a:lnTo>
                  <a:pt x="2448674" y="38100"/>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4" name="object 35"/>
          <p:cNvSpPr/>
          <p:nvPr/>
        </p:nvSpPr>
        <p:spPr>
          <a:xfrm>
            <a:off x="1985221" y="2784765"/>
            <a:ext cx="114300" cy="2439035"/>
          </a:xfrm>
          <a:custGeom>
            <a:avLst/>
            <a:gdLst/>
            <a:ahLst/>
            <a:cxnLst/>
            <a:rect l="l" t="t" r="r" b="b"/>
            <a:pathLst>
              <a:path w="114300" h="2439035">
                <a:moveTo>
                  <a:pt x="38092" y="2324227"/>
                </a:moveTo>
                <a:lnTo>
                  <a:pt x="0" y="2324227"/>
                </a:lnTo>
                <a:lnTo>
                  <a:pt x="57111" y="2438501"/>
                </a:lnTo>
                <a:lnTo>
                  <a:pt x="104766" y="2343277"/>
                </a:lnTo>
                <a:lnTo>
                  <a:pt x="38087" y="2343277"/>
                </a:lnTo>
                <a:lnTo>
                  <a:pt x="38092" y="2324227"/>
                </a:lnTo>
                <a:close/>
              </a:path>
              <a:path w="114300" h="2439035">
                <a:moveTo>
                  <a:pt x="76796" y="0"/>
                </a:moveTo>
                <a:lnTo>
                  <a:pt x="38696" y="0"/>
                </a:lnTo>
                <a:lnTo>
                  <a:pt x="38087" y="2343277"/>
                </a:lnTo>
                <a:lnTo>
                  <a:pt x="76187" y="2343277"/>
                </a:lnTo>
                <a:lnTo>
                  <a:pt x="76796" y="0"/>
                </a:lnTo>
                <a:close/>
              </a:path>
              <a:path w="114300" h="2439035">
                <a:moveTo>
                  <a:pt x="114300" y="2324227"/>
                </a:moveTo>
                <a:lnTo>
                  <a:pt x="76192" y="2324227"/>
                </a:lnTo>
                <a:lnTo>
                  <a:pt x="76187" y="2343277"/>
                </a:lnTo>
                <a:lnTo>
                  <a:pt x="104766" y="2343277"/>
                </a:lnTo>
                <a:lnTo>
                  <a:pt x="114300" y="2324227"/>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0" name="文本框 39"/>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池化</a:t>
            </a:r>
            <a:endParaRPr lang="zh-CN" altLang="en-US" sz="2800" b="1" dirty="0">
              <a:latin typeface="微软雅黑" panose="020B0503020204020204" pitchFamily="34" charset="-122"/>
              <a:ea typeface="微软雅黑" panose="020B0503020204020204" pitchFamily="34" charset="-122"/>
            </a:endParaRPr>
          </a:p>
        </p:txBody>
      </p:sp>
      <p:sp>
        <p:nvSpPr>
          <p:cNvPr id="31" name="object 32"/>
          <p:cNvSpPr/>
          <p:nvPr/>
        </p:nvSpPr>
        <p:spPr>
          <a:xfrm>
            <a:off x="2272123" y="3066781"/>
            <a:ext cx="1144201" cy="1152525"/>
          </a:xfrm>
          <a:custGeom>
            <a:avLst/>
            <a:gdLst/>
            <a:ahLst/>
            <a:cxnLst/>
            <a:rect l="l" t="t" r="r" b="b"/>
            <a:pathLst>
              <a:path w="1158875" h="1152525">
                <a:moveTo>
                  <a:pt x="0" y="1152131"/>
                </a:moveTo>
                <a:lnTo>
                  <a:pt x="1158252" y="1152131"/>
                </a:lnTo>
                <a:lnTo>
                  <a:pt x="1158252" y="0"/>
                </a:lnTo>
                <a:lnTo>
                  <a:pt x="0" y="0"/>
                </a:lnTo>
                <a:lnTo>
                  <a:pt x="0" y="1152131"/>
                </a:lnTo>
                <a:close/>
              </a:path>
            </a:pathLst>
          </a:custGeom>
          <a:ln w="38100">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8" name="object 39"/>
          <p:cNvSpPr txBox="1"/>
          <p:nvPr/>
        </p:nvSpPr>
        <p:spPr>
          <a:xfrm>
            <a:off x="2007364" y="2402299"/>
            <a:ext cx="2557232" cy="326371"/>
          </a:xfrm>
          <a:prstGeom prst="rect">
            <a:avLst/>
          </a:prstGeom>
        </p:spPr>
        <p:txBody>
          <a:bodyPr vert="horz" wrap="square" lIns="0" tIns="4889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spc="-5" dirty="0">
                <a:latin typeface="微软雅黑" panose="020B0503020204020204" pitchFamily="34" charset="-122"/>
                <a:ea typeface="微软雅黑" panose="020B0503020204020204" pitchFamily="34" charset="-122"/>
                <a:cs typeface="Times New Roman" panose="02020603050405020304"/>
              </a:rPr>
              <a:t>Kernel size: 2x2</a:t>
            </a:r>
            <a:r>
              <a:rPr lang="en-US" sz="1800" spc="25" dirty="0">
                <a:latin typeface="微软雅黑" panose="020B0503020204020204" pitchFamily="34" charset="-122"/>
                <a:ea typeface="微软雅黑" panose="020B0503020204020204" pitchFamily="34" charset="-122"/>
                <a:cs typeface="Times New Roman" panose="02020603050405020304"/>
              </a:rPr>
              <a:t> </a:t>
            </a:r>
            <a:r>
              <a:rPr lang="en-US" sz="1800" spc="-5" dirty="0">
                <a:latin typeface="微软雅黑" panose="020B0503020204020204" pitchFamily="34" charset="-122"/>
                <a:ea typeface="微软雅黑" panose="020B0503020204020204" pitchFamily="34" charset="-122"/>
                <a:cs typeface="Times New Roman" panose="02020603050405020304"/>
              </a:rPr>
              <a:t>Stride:2</a:t>
            </a:r>
            <a:endParaRPr lang="en-US" sz="1800" dirty="0">
              <a:latin typeface="微软雅黑" panose="020B0503020204020204" pitchFamily="34" charset="-122"/>
              <a:ea typeface="微软雅黑" panose="020B0503020204020204" pitchFamily="34" charset="-122"/>
              <a:cs typeface="Times New Roman" panose="02020603050405020304"/>
            </a:endParaRPr>
          </a:p>
        </p:txBody>
      </p:sp>
      <p:sp>
        <p:nvSpPr>
          <p:cNvPr id="2" name="矩形 1"/>
          <p:cNvSpPr/>
          <p:nvPr/>
        </p:nvSpPr>
        <p:spPr>
          <a:xfrm>
            <a:off x="5853927" y="2982860"/>
            <a:ext cx="1643783" cy="369332"/>
          </a:xfrm>
          <a:prstGeom prst="rect">
            <a:avLst/>
          </a:prstGeom>
        </p:spPr>
        <p:txBody>
          <a:bodyPr wrap="none">
            <a:spAutoFit/>
          </a:bodyPr>
          <a:lstStyle/>
          <a:p>
            <a:pPr marR="94615" algn="r">
              <a:lnSpc>
                <a:spcPct val="100000"/>
              </a:lnSpc>
              <a:spcBef>
                <a:spcPts val="5"/>
              </a:spcBef>
            </a:pPr>
            <a:r>
              <a:rPr lang="en-US" altLang="zh-CN" spc="-5" dirty="0">
                <a:latin typeface="微软雅黑" panose="020B0503020204020204" pitchFamily="34" charset="-122"/>
                <a:ea typeface="微软雅黑" panose="020B0503020204020204" pitchFamily="34" charset="-122"/>
                <a:cs typeface="Times New Roman" panose="02020603050405020304"/>
              </a:rPr>
              <a:t>Max</a:t>
            </a:r>
            <a:r>
              <a:rPr lang="en-US" altLang="zh-CN" spc="-70" dirty="0">
                <a:latin typeface="微软雅黑" panose="020B0503020204020204" pitchFamily="34" charset="-122"/>
                <a:ea typeface="微软雅黑" panose="020B0503020204020204" pitchFamily="34" charset="-122"/>
                <a:cs typeface="Times New Roman" panose="02020603050405020304"/>
              </a:rPr>
              <a:t> </a:t>
            </a:r>
            <a:r>
              <a:rPr lang="en-US" altLang="zh-CN" spc="-5" dirty="0">
                <a:latin typeface="微软雅黑" panose="020B0503020204020204" pitchFamily="34" charset="-122"/>
                <a:ea typeface="微软雅黑" panose="020B0503020204020204" pitchFamily="34" charset="-122"/>
                <a:cs typeface="Times New Roman" panose="02020603050405020304"/>
              </a:rPr>
              <a:t>Pooling</a:t>
            </a:r>
            <a:endParaRPr lang="en-US" altLang="zh-CN" dirty="0">
              <a:latin typeface="微软雅黑" panose="020B0503020204020204" pitchFamily="34" charset="-122"/>
              <a:ea typeface="微软雅黑" panose="020B0503020204020204" pitchFamily="34" charset="-122"/>
              <a:cs typeface="Times New Roman" panose="02020603050405020304"/>
            </a:endParaRPr>
          </a:p>
        </p:txBody>
      </p:sp>
      <p:sp>
        <p:nvSpPr>
          <p:cNvPr id="3" name="矩形 2"/>
          <p:cNvSpPr/>
          <p:nvPr/>
        </p:nvSpPr>
        <p:spPr>
          <a:xfrm>
            <a:off x="5832606" y="4309813"/>
            <a:ext cx="1710468" cy="369332"/>
          </a:xfrm>
          <a:prstGeom prst="rect">
            <a:avLst/>
          </a:prstGeom>
        </p:spPr>
        <p:txBody>
          <a:bodyPr wrap="none">
            <a:spAutoFit/>
          </a:bodyPr>
          <a:lstStyle/>
          <a:p>
            <a:pPr marR="5080" algn="r">
              <a:lnSpc>
                <a:spcPct val="100000"/>
              </a:lnSpc>
            </a:pPr>
            <a:r>
              <a:rPr lang="en-US" altLang="zh-CN" spc="-5" dirty="0">
                <a:latin typeface="微软雅黑" panose="020B0503020204020204" pitchFamily="34" charset="-122"/>
                <a:ea typeface="微软雅黑" panose="020B0503020204020204" pitchFamily="34" charset="-122"/>
                <a:cs typeface="Times New Roman" panose="02020603050405020304"/>
              </a:rPr>
              <a:t>Mean</a:t>
            </a:r>
            <a:r>
              <a:rPr lang="en-US" altLang="zh-CN" spc="-65" dirty="0">
                <a:latin typeface="微软雅黑" panose="020B0503020204020204" pitchFamily="34" charset="-122"/>
                <a:ea typeface="微软雅黑" panose="020B0503020204020204" pitchFamily="34" charset="-122"/>
                <a:cs typeface="Times New Roman" panose="02020603050405020304"/>
              </a:rPr>
              <a:t> </a:t>
            </a:r>
            <a:r>
              <a:rPr lang="en-US" altLang="zh-CN" spc="-5" dirty="0">
                <a:latin typeface="微软雅黑" panose="020B0503020204020204" pitchFamily="34" charset="-122"/>
                <a:ea typeface="微软雅黑" panose="020B0503020204020204" pitchFamily="34" charset="-122"/>
                <a:cs typeface="Times New Roman" panose="02020603050405020304"/>
              </a:rPr>
              <a:t>Pooling</a:t>
            </a:r>
            <a:endParaRPr lang="en-US" altLang="zh-CN" dirty="0">
              <a:latin typeface="微软雅黑" panose="020B0503020204020204" pitchFamily="34" charset="-122"/>
              <a:ea typeface="微软雅黑" panose="020B0503020204020204" pitchFamily="34" charset="-122"/>
              <a:cs typeface="Times New Roman" panose="02020603050405020304"/>
            </a:endParaRPr>
          </a:p>
        </p:txBody>
      </p:sp>
      <mc:AlternateContent xmlns:mc="http://schemas.openxmlformats.org/markup-compatibility/2006">
        <mc:Choice xmlns:a14="http://schemas.microsoft.com/office/drawing/2010/main" Requires="a14">
          <p:sp>
            <p:nvSpPr>
              <p:cNvPr id="41" name="矩形 40"/>
              <p:cNvSpPr/>
              <p:nvPr/>
            </p:nvSpPr>
            <p:spPr>
              <a:xfrm>
                <a:off x="460707" y="5990565"/>
                <a:ext cx="6096000" cy="453201"/>
              </a:xfrm>
              <a:prstGeom prst="rect">
                <a:avLst/>
              </a:prstGeom>
            </p:spPr>
            <p:txBody>
              <a:bodyPr>
                <a:spAutoFit/>
              </a:bodyPr>
              <a:lstStyle/>
              <a:p>
                <a:r>
                  <a:rPr lang="zh-CN" altLang="en-US" sz="2200" dirty="0">
                    <a:latin typeface="微软雅黑" panose="020B0503020204020204" pitchFamily="34" charset="-122"/>
                    <a:ea typeface="微软雅黑" panose="020B0503020204020204" pitchFamily="34" charset="-122"/>
                  </a:rPr>
                  <a:t>其中𝑥𝑖 为区域</a:t>
                </a:r>
                <a14:m>
                  <m:oMath xmlns:m="http://schemas.openxmlformats.org/officeDocument/2006/math">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𝑅</m:t>
                        </m:r>
                      </m:e>
                      <m:sub>
                        <m:r>
                          <a:rPr lang="en-US" altLang="zh-CN" sz="2200" b="0" i="1" smtClean="0">
                            <a:latin typeface="Cambria Math" panose="02040503050406030204" pitchFamily="18" charset="0"/>
                          </a:rPr>
                          <m:t>𝑘</m:t>
                        </m:r>
                      </m:sub>
                      <m:sup>
                        <m:r>
                          <a:rPr lang="en-US" altLang="zh-CN" sz="2200" i="1">
                            <a:latin typeface="Cambria Math" panose="02040503050406030204" pitchFamily="18" charset="0"/>
                          </a:rPr>
                          <m:t>𝑑</m:t>
                        </m:r>
                      </m:sup>
                    </m:sSubSup>
                  </m:oMath>
                </a14:m>
                <a:r>
                  <a:rPr lang="zh-CN" altLang="en-US" sz="2200" dirty="0">
                    <a:latin typeface="微软雅黑" panose="020B0503020204020204" pitchFamily="34" charset="-122"/>
                    <a:ea typeface="微软雅黑" panose="020B0503020204020204" pitchFamily="34" charset="-122"/>
                  </a:rPr>
                  <a:t> 内每个神经元的活性值。</a:t>
                </a:r>
                <a:endParaRPr lang="zh-CN" altLang="en-US" sz="2200" dirty="0">
                  <a:latin typeface="微软雅黑" panose="020B0503020204020204" pitchFamily="34" charset="-122"/>
                  <a:ea typeface="微软雅黑" panose="020B0503020204020204" pitchFamily="34" charset="-122"/>
                </a:endParaRPr>
              </a:p>
            </p:txBody>
          </p:sp>
        </mc:Choice>
        <mc:Fallback>
          <p:sp>
            <p:nvSpPr>
              <p:cNvPr id="41" name="矩形 40"/>
              <p:cNvSpPr>
                <a:spLocks noRot="1" noChangeAspect="1" noMove="1" noResize="1" noEditPoints="1" noAdjustHandles="1" noChangeArrowheads="1" noChangeShapeType="1" noTextEdit="1"/>
              </p:cNvSpPr>
              <p:nvPr/>
            </p:nvSpPr>
            <p:spPr>
              <a:xfrm>
                <a:off x="460707" y="5990565"/>
                <a:ext cx="6096000" cy="453201"/>
              </a:xfrm>
              <a:prstGeom prst="rect">
                <a:avLst/>
              </a:prstGeom>
              <a:blipFill rotWithShape="1">
                <a:blip r:embed="rId1"/>
                <a:stretch>
                  <a:fillRect l="-5" t="-1956" r="5" b="93"/>
                </a:stretch>
              </a:blipFill>
            </p:spPr>
            <p:txBody>
              <a:bodyPr/>
              <a:lstStyle/>
              <a:p>
                <a:r>
                  <a:rPr lang="zh-CN" altLang="en-US">
                    <a:noFill/>
                  </a:rPr>
                  <a:t> </a:t>
                </a:r>
              </a:p>
            </p:txBody>
          </p:sp>
        </mc:Fallback>
      </mc:AlternateContent>
      <p:sp>
        <p:nvSpPr>
          <p:cNvPr id="42" name="矩形 41"/>
          <p:cNvSpPr/>
          <p:nvPr/>
        </p:nvSpPr>
        <p:spPr>
          <a:xfrm>
            <a:off x="460706" y="5506578"/>
            <a:ext cx="10351455" cy="430887"/>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平均池化</a:t>
            </a:r>
            <a:r>
              <a:rPr lang="en-US" altLang="zh-CN" sz="2200" dirty="0">
                <a:latin typeface="微软雅黑" panose="020B0503020204020204" pitchFamily="34" charset="-122"/>
                <a:ea typeface="微软雅黑" panose="020B0503020204020204" pitchFamily="34" charset="-122"/>
              </a:rPr>
              <a:t>(Mean Pooling)</a:t>
            </a:r>
            <a:r>
              <a:rPr lang="zh-CN" altLang="en-US" sz="2200" dirty="0">
                <a:latin typeface="微软雅黑" panose="020B0503020204020204" pitchFamily="34" charset="-122"/>
                <a:ea typeface="微软雅黑" panose="020B0503020204020204" pitchFamily="34" charset="-122"/>
              </a:rPr>
              <a:t>：一般是取区域内所有神经元活性值的平均值</a:t>
            </a:r>
            <a:r>
              <a:rPr lang="en-US" altLang="zh-CN"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2"/>
          <a:stretch>
            <a:fillRect/>
          </a:stretch>
        </p:blipFill>
        <p:spPr>
          <a:xfrm>
            <a:off x="9459105" y="5339374"/>
            <a:ext cx="2286000" cy="904707"/>
          </a:xfrm>
          <a:prstGeom prst="rect">
            <a:avLst/>
          </a:prstGeom>
        </p:spPr>
      </p:pic>
      <p:pic>
        <p:nvPicPr>
          <p:cNvPr id="44" name="图片 43"/>
          <p:cNvPicPr>
            <a:picLocks noChangeAspect="1"/>
          </p:cNvPicPr>
          <p:nvPr/>
        </p:nvPicPr>
        <p:blipFill>
          <a:blip r:embed="rId3"/>
          <a:stretch>
            <a:fillRect/>
          </a:stretch>
        </p:blipFill>
        <p:spPr>
          <a:xfrm>
            <a:off x="6093758" y="1495407"/>
            <a:ext cx="1876425" cy="838200"/>
          </a:xfrm>
          <a:prstGeom prst="rect">
            <a:avLst/>
          </a:prstGeom>
        </p:spPr>
      </p:pic>
      <mc:AlternateContent xmlns:mc="http://schemas.openxmlformats.org/markup-compatibility/2006">
        <mc:Choice xmlns:a14="http://schemas.microsoft.com/office/drawing/2010/main" Requires="a14">
          <p:sp>
            <p:nvSpPr>
              <p:cNvPr id="45" name="矩形 44"/>
              <p:cNvSpPr/>
              <p:nvPr/>
            </p:nvSpPr>
            <p:spPr>
              <a:xfrm>
                <a:off x="460706" y="971796"/>
                <a:ext cx="11028461" cy="1151084"/>
              </a:xfrm>
              <a:prstGeom prst="rect">
                <a:avLst/>
              </a:prstGeom>
            </p:spPr>
            <p:txBody>
              <a:bodyPr wrap="square">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最大池化</a:t>
                </a:r>
                <a:r>
                  <a:rPr lang="en-US" altLang="zh-CN" sz="2200" dirty="0">
                    <a:latin typeface="微软雅黑" panose="020B0503020204020204" pitchFamily="34" charset="-122"/>
                    <a:ea typeface="微软雅黑" panose="020B0503020204020204" pitchFamily="34" charset="-122"/>
                  </a:rPr>
                  <a:t>(Maximum Pooling </a:t>
                </a:r>
                <a:r>
                  <a:rPr lang="zh-CN" altLang="en-US" sz="2200" dirty="0">
                    <a:latin typeface="微软雅黑" panose="020B0503020204020204" pitchFamily="34" charset="-122"/>
                    <a:ea typeface="微软雅黑" panose="020B0503020204020204" pitchFamily="34" charset="-122"/>
                  </a:rPr>
                  <a:t>或</a:t>
                </a:r>
                <a:r>
                  <a:rPr lang="en-US" altLang="zh-CN" sz="2200" dirty="0">
                    <a:latin typeface="微软雅黑" panose="020B0503020204020204" pitchFamily="34" charset="-122"/>
                    <a:ea typeface="微软雅黑" panose="020B0503020204020204" pitchFamily="34" charset="-122"/>
                  </a:rPr>
                  <a:t>Max Pooling)</a:t>
                </a:r>
                <a:r>
                  <a:rPr lang="zh-CN" altLang="en-US" sz="2200" dirty="0">
                    <a:latin typeface="微软雅黑" panose="020B0503020204020204" pitchFamily="34" charset="-122"/>
                    <a:ea typeface="微软雅黑" panose="020B0503020204020204" pitchFamily="34" charset="-122"/>
                  </a:rPr>
                  <a:t>：对于一个区域</a:t>
                </a:r>
                <a14:m>
                  <m:oMath xmlns:m="http://schemas.openxmlformats.org/officeDocument/2006/math">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𝑅</m:t>
                        </m:r>
                      </m:e>
                      <m:sub>
                        <m:r>
                          <a:rPr lang="en-US" altLang="zh-CN" sz="2200" i="1">
                            <a:latin typeface="Cambria Math" panose="02040503050406030204" pitchFamily="18" charset="0"/>
                          </a:rPr>
                          <m:t>𝑚</m:t>
                        </m:r>
                        <m:r>
                          <a:rPr lang="en-US" altLang="zh-CN" sz="2200" i="1">
                            <a:latin typeface="Cambria Math" panose="02040503050406030204" pitchFamily="18" charset="0"/>
                          </a:rPr>
                          <m:t>,</m:t>
                        </m:r>
                        <m:r>
                          <a:rPr lang="en-US" altLang="zh-CN" sz="2200" i="1">
                            <a:latin typeface="Cambria Math" panose="02040503050406030204" pitchFamily="18" charset="0"/>
                          </a:rPr>
                          <m:t>𝑛</m:t>
                        </m:r>
                      </m:sub>
                      <m:sup>
                        <m:r>
                          <a:rPr lang="en-US" altLang="zh-CN" sz="2200" i="1">
                            <a:latin typeface="Cambria Math" panose="02040503050406030204" pitchFamily="18" charset="0"/>
                          </a:rPr>
                          <m:t>𝑑</m:t>
                        </m:r>
                      </m:sup>
                    </m:sSubSup>
                    <m:r>
                      <a:rPr lang="zh-CN" altLang="en-US" sz="2200" i="1">
                        <a:latin typeface="Cambria Math" panose="02040503050406030204" pitchFamily="18" charset="0"/>
                      </a:rPr>
                      <m:t>，</m:t>
                    </m:r>
                  </m:oMath>
                </a14:m>
                <a:r>
                  <a:rPr lang="zh-CN" altLang="en-US" sz="2200" dirty="0">
                    <a:latin typeface="微软雅黑" panose="020B0503020204020204" pitchFamily="34" charset="-122"/>
                    <a:ea typeface="微软雅黑" panose="020B0503020204020204" pitchFamily="34" charset="-122"/>
                  </a:rPr>
                  <a:t>选择这个区域内所有神经元的最大活性值作为这个区域的表示</a:t>
                </a:r>
                <a:r>
                  <a:rPr lang="en-US" altLang="zh-CN"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mc:Choice>
        <mc:Fallback>
          <p:sp>
            <p:nvSpPr>
              <p:cNvPr id="45" name="矩形 44"/>
              <p:cNvSpPr>
                <a:spLocks noRot="1" noChangeAspect="1" noMove="1" noResize="1" noEditPoints="1" noAdjustHandles="1" noChangeArrowheads="1" noChangeShapeType="1" noTextEdit="1"/>
              </p:cNvSpPr>
              <p:nvPr/>
            </p:nvSpPr>
            <p:spPr>
              <a:xfrm>
                <a:off x="460706" y="971796"/>
                <a:ext cx="11028461" cy="1151084"/>
              </a:xfrm>
              <a:prstGeom prst="rect">
                <a:avLst/>
              </a:prstGeom>
              <a:blipFill rotWithShape="1">
                <a:blip r:embed="rId4"/>
                <a:stretch>
                  <a:fillRect l="-3" t="-21" r="1" b="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22" presetClass="entr" presetSubtype="8"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up)">
                                      <p:cBhvr>
                                        <p:cTn id="17" dur="500"/>
                                        <p:tgtEl>
                                          <p:spTgt spid="45"/>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up)">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1000"/>
                                        <p:tgtEl>
                                          <p:spTgt spid="42"/>
                                        </p:tgtEl>
                                      </p:cBhvr>
                                    </p:animEffect>
                                    <p:anim calcmode="lin" valueType="num">
                                      <p:cBhvr>
                                        <p:cTn id="37" dur="1000" fill="hold"/>
                                        <p:tgtEl>
                                          <p:spTgt spid="42"/>
                                        </p:tgtEl>
                                        <p:attrNameLst>
                                          <p:attrName>ppt_x</p:attrName>
                                        </p:attrNameLst>
                                      </p:cBhvr>
                                      <p:tavLst>
                                        <p:tav tm="0">
                                          <p:val>
                                            <p:strVal val="#ppt_x"/>
                                          </p:val>
                                        </p:tav>
                                        <p:tav tm="100000">
                                          <p:val>
                                            <p:strVal val="#ppt_x"/>
                                          </p:val>
                                        </p:tav>
                                      </p:tavLst>
                                    </p:anim>
                                    <p:anim calcmode="lin" valueType="num">
                                      <p:cBhvr>
                                        <p:cTn id="38" dur="1000" fill="hold"/>
                                        <p:tgtEl>
                                          <p:spTgt spid="42"/>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2" presetClass="entr" presetSubtype="0" fill="hold"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1000"/>
                                        <p:tgtEl>
                                          <p:spTgt spid="43"/>
                                        </p:tgtEl>
                                      </p:cBhvr>
                                    </p:animEffect>
                                    <p:anim calcmode="lin" valueType="num">
                                      <p:cBhvr>
                                        <p:cTn id="43" dur="1000" fill="hold"/>
                                        <p:tgtEl>
                                          <p:spTgt spid="43"/>
                                        </p:tgtEl>
                                        <p:attrNameLst>
                                          <p:attrName>ppt_x</p:attrName>
                                        </p:attrNameLst>
                                      </p:cBhvr>
                                      <p:tavLst>
                                        <p:tav tm="0">
                                          <p:val>
                                            <p:strVal val="#ppt_x"/>
                                          </p:val>
                                        </p:tav>
                                        <p:tav tm="100000">
                                          <p:val>
                                            <p:strVal val="#ppt_x"/>
                                          </p:val>
                                        </p:tav>
                                      </p:tavLst>
                                    </p:anim>
                                    <p:anim calcmode="lin" valueType="num">
                                      <p:cBhvr>
                                        <p:cTn id="44" dur="1000" fill="hold"/>
                                        <p:tgtEl>
                                          <p:spTgt spid="43"/>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 grpId="0"/>
      <p:bldP spid="3" grpId="0"/>
      <p:bldP spid="41" grpId="0"/>
      <p:bldP spid="42" grpId="0"/>
      <p:bldP spid="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池化</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777846" y="1315521"/>
            <a:ext cx="10479962" cy="1556003"/>
          </a:xfrm>
          <a:prstGeom prst="rect">
            <a:avLst/>
          </a:prstGeom>
        </p:spPr>
        <p:txBody>
          <a:bodyPr wrap="square">
            <a:spAutoFit/>
          </a:bodyPr>
          <a:lstStyle/>
          <a:p>
            <a:pPr algn="just">
              <a:lnSpc>
                <a:spcPct val="150000"/>
              </a:lnSpc>
            </a:pPr>
            <a:r>
              <a:rPr lang="zh-CN" altLang="en-US" sz="2200" dirty="0">
                <a:latin typeface="微软雅黑" panose="020B0503020204020204" pitchFamily="34" charset="-122"/>
                <a:ea typeface="微软雅黑" panose="020B0503020204020204" pitchFamily="34" charset="-122"/>
              </a:rPr>
              <a:t>平均池化：主要用来抑制邻域值之间差别过大，造成的方差过大。如，输入（</a:t>
            </a:r>
            <a:r>
              <a:rPr lang="en-US" altLang="zh-CN" sz="2200" dirty="0">
                <a:latin typeface="微软雅黑" panose="020B0503020204020204" pitchFamily="34" charset="-122"/>
                <a:ea typeface="微软雅黑" panose="020B0503020204020204" pitchFamily="34" charset="-122"/>
              </a:rPr>
              <a:t>2,10</a:t>
            </a:r>
            <a:r>
              <a:rPr lang="zh-CN" altLang="en-US" sz="2200" dirty="0">
                <a:latin typeface="微软雅黑" panose="020B0503020204020204" pitchFamily="34" charset="-122"/>
                <a:ea typeface="微软雅黑" panose="020B0503020204020204" pitchFamily="34" charset="-122"/>
              </a:rPr>
              <a:t>），通过均值池化后是（</a:t>
            </a:r>
            <a:r>
              <a:rPr lang="en-US" altLang="zh-CN" sz="2200" dirty="0">
                <a:latin typeface="微软雅黑" panose="020B0503020204020204" pitchFamily="34" charset="-122"/>
                <a:ea typeface="微软雅黑" panose="020B0503020204020204" pitchFamily="34" charset="-122"/>
              </a:rPr>
              <a:t>6</a:t>
            </a:r>
            <a:r>
              <a:rPr lang="zh-CN" altLang="en-US" sz="2200" dirty="0">
                <a:latin typeface="微软雅黑" panose="020B0503020204020204" pitchFamily="34" charset="-122"/>
                <a:ea typeface="微软雅黑" panose="020B0503020204020204" pitchFamily="34" charset="-122"/>
              </a:rPr>
              <a:t>），对于输入的整体信息保存的很好</a:t>
            </a:r>
            <a:endParaRPr lang="en-US" altLang="zh-CN" sz="220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2200" dirty="0">
                <a:solidFill>
                  <a:srgbClr val="0033CC"/>
                </a:solidFill>
                <a:latin typeface="微软雅黑" panose="020B0503020204020204" pitchFamily="34" charset="-122"/>
                <a:ea typeface="微软雅黑" panose="020B0503020204020204" pitchFamily="34" charset="-122"/>
              </a:rPr>
              <a:t>在计算机视觉中：对背景的保留效果好！</a:t>
            </a:r>
            <a:endParaRPr lang="en-US" altLang="zh-CN" sz="2200" dirty="0">
              <a:solidFill>
                <a:srgbClr val="0033CC"/>
              </a:solidFill>
              <a:latin typeface="微软雅黑" panose="020B0503020204020204" pitchFamily="34" charset="-122"/>
              <a:ea typeface="微软雅黑" panose="020B0503020204020204" pitchFamily="34" charset="-122"/>
            </a:endParaRPr>
          </a:p>
        </p:txBody>
      </p:sp>
      <p:sp>
        <p:nvSpPr>
          <p:cNvPr id="9" name="矩形 8"/>
          <p:cNvSpPr/>
          <p:nvPr/>
        </p:nvSpPr>
        <p:spPr>
          <a:xfrm>
            <a:off x="777847" y="3579066"/>
            <a:ext cx="10479961" cy="2063835"/>
          </a:xfrm>
          <a:prstGeom prst="rect">
            <a:avLst/>
          </a:prstGeom>
        </p:spPr>
        <p:txBody>
          <a:bodyPr wrap="square">
            <a:spAutoFit/>
          </a:bodyPr>
          <a:lstStyle/>
          <a:p>
            <a:pPr algn="just">
              <a:lnSpc>
                <a:spcPct val="150000"/>
              </a:lnSpc>
            </a:pPr>
            <a:r>
              <a:rPr lang="zh-CN" altLang="en-US" sz="2200" dirty="0">
                <a:latin typeface="微软雅黑" panose="020B0503020204020204" pitchFamily="34" charset="-122"/>
                <a:ea typeface="微软雅黑" panose="020B0503020204020204" pitchFamily="34" charset="-122"/>
              </a:rPr>
              <a:t>最大池化：能够抑制网络参数误差造成的估计均值偏移的现象。如，输入（</a:t>
            </a:r>
            <a:r>
              <a:rPr lang="en-US" altLang="zh-CN" sz="2200" dirty="0">
                <a:latin typeface="微软雅黑" panose="020B0503020204020204" pitchFamily="34" charset="-122"/>
                <a:ea typeface="微软雅黑" panose="020B0503020204020204" pitchFamily="34" charset="-122"/>
              </a:rPr>
              <a:t>1,5,3</a:t>
            </a:r>
            <a:r>
              <a:rPr lang="zh-CN" altLang="en-US" sz="2200" dirty="0">
                <a:latin typeface="微软雅黑" panose="020B0503020204020204" pitchFamily="34" charset="-122"/>
                <a:ea typeface="微软雅黑" panose="020B0503020204020204" pitchFamily="34" charset="-122"/>
              </a:rPr>
              <a:t>），最大池化后是（</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），假如输入中的参数</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，有误差，变为了</a:t>
            </a:r>
            <a:r>
              <a:rPr lang="en-US" altLang="zh-CN" sz="2200" dirty="0">
                <a:latin typeface="微软雅黑" panose="020B0503020204020204" pitchFamily="34" charset="-122"/>
                <a:ea typeface="微软雅黑" panose="020B0503020204020204" pitchFamily="34" charset="-122"/>
              </a:rPr>
              <a:t>1.5</a:t>
            </a:r>
            <a:r>
              <a:rPr lang="zh-CN" altLang="en-US" sz="2200" dirty="0">
                <a:latin typeface="微软雅黑" panose="020B0503020204020204" pitchFamily="34" charset="-122"/>
                <a:ea typeface="微软雅黑" panose="020B0503020204020204" pitchFamily="34" charset="-122"/>
              </a:rPr>
              <a:t>，这时输入是（</a:t>
            </a:r>
            <a:r>
              <a:rPr lang="en-US" altLang="zh-CN" sz="2200" dirty="0">
                <a:latin typeface="微软雅黑" panose="020B0503020204020204" pitchFamily="34" charset="-122"/>
                <a:ea typeface="微软雅黑" panose="020B0503020204020204" pitchFamily="34" charset="-122"/>
              </a:rPr>
              <a:t>1.5,5,3</a:t>
            </a:r>
            <a:r>
              <a:rPr lang="zh-CN" altLang="en-US" sz="2200" dirty="0">
                <a:latin typeface="微软雅黑" panose="020B0503020204020204" pitchFamily="34" charset="-122"/>
                <a:ea typeface="微软雅黑" panose="020B0503020204020204" pitchFamily="34" charset="-122"/>
              </a:rPr>
              <a:t>），最大池化后结果还是（</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2200" dirty="0">
                <a:solidFill>
                  <a:srgbClr val="0033CC"/>
                </a:solidFill>
                <a:latin typeface="微软雅黑" panose="020B0503020204020204" pitchFamily="34" charset="-122"/>
                <a:ea typeface="微软雅黑" panose="020B0503020204020204" pitchFamily="34" charset="-122"/>
              </a:rPr>
              <a:t>在计算机视觉中：对纹理的提取较好！</a:t>
            </a:r>
            <a:endParaRPr lang="zh-CN" altLang="en-US" sz="22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池化</a:t>
            </a:r>
            <a:endParaRPr lang="zh-CN" altLang="en-US" sz="2800" b="1" dirty="0">
              <a:latin typeface="微软雅黑" panose="020B0503020204020204" pitchFamily="34" charset="-122"/>
              <a:ea typeface="微软雅黑" panose="020B0503020204020204" pitchFamily="34" charset="-122"/>
            </a:endParaRPr>
          </a:p>
        </p:txBody>
      </p:sp>
      <p:sp>
        <p:nvSpPr>
          <p:cNvPr id="11" name="内容占位符 2"/>
          <p:cNvSpPr txBox="1"/>
          <p:nvPr/>
        </p:nvSpPr>
        <p:spPr>
          <a:xfrm>
            <a:off x="1102784" y="1347789"/>
            <a:ext cx="10479616" cy="50958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微软雅黑" panose="020B0503020204020204" pitchFamily="34" charset="-122"/>
                <a:ea typeface="微软雅黑" panose="020B0503020204020204" pitchFamily="34" charset="-122"/>
              </a:rPr>
              <a:t>更好的获取平移不变性</a:t>
            </a:r>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更高的计算效率（减少了神经元数）</a:t>
            </a:r>
            <a:endParaRPr lang="zh-CN" altLang="en-US" sz="2200" dirty="0">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111" y="2053601"/>
            <a:ext cx="5254700" cy="24085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451" y="2053601"/>
            <a:ext cx="5262438" cy="2408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lstStyle/>
          <a:p>
            <a:r>
              <a:rPr lang="en-US" altLang="zh-CN"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6.4 </a:t>
            </a:r>
            <a:r>
              <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卷积神经网络</a:t>
            </a:r>
            <a:endPar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5337146" y="1652507"/>
            <a:ext cx="6311925" cy="671769"/>
          </a:xfrm>
          <a:prstGeom prst="rect">
            <a:avLst/>
          </a:prstGeom>
          <a:noFill/>
        </p:spPr>
        <p:txBody>
          <a:bodyPr wrap="square" rtlCol="0">
            <a:noAutofit/>
          </a:bodyPr>
          <a:lstStyle/>
          <a:p>
            <a:r>
              <a:rPr lang="zh-CN" altLang="en-US" sz="3200" dirty="0">
                <a:latin typeface="微软雅黑" panose="020B0503020204020204" pitchFamily="34" charset="-122"/>
                <a:ea typeface="微软雅黑" panose="020B0503020204020204" pitchFamily="34" charset="-122"/>
              </a:rPr>
              <a:t>动物和人的大脑如何识别图像？</a:t>
            </a:r>
            <a:endParaRPr lang="en-US" sz="3200" dirty="0">
              <a:latin typeface="微软雅黑" panose="020B0503020204020204" pitchFamily="34" charset="-122"/>
              <a:ea typeface="微软雅黑" panose="020B0503020204020204" pitchFamily="34" charset="-122"/>
            </a:endParaRPr>
          </a:p>
        </p:txBody>
      </p:sp>
      <p:pic>
        <p:nvPicPr>
          <p:cNvPr id="8" name="Picture 2" descr="http://n1.itc.cn/img8/wb/recom/2016/08/05/147038453281058974.JPEG"/>
          <p:cNvPicPr>
            <a:picLocks noChangeAspect="1" noChangeArrowheads="1"/>
          </p:cNvPicPr>
          <p:nvPr/>
        </p:nvPicPr>
        <p:blipFill rotWithShape="1">
          <a:blip r:embed="rId1">
            <a:extLst>
              <a:ext uri="{28A0092B-C50C-407E-A947-70E740481C1C}">
                <a14:useLocalDpi xmlns:a14="http://schemas.microsoft.com/office/drawing/2010/main" val="0"/>
              </a:ext>
            </a:extLst>
          </a:blip>
          <a:srcRect l="53162" t="20426" r="-724" b="27554"/>
          <a:stretch>
            <a:fillRect/>
          </a:stretch>
        </p:blipFill>
        <p:spPr bwMode="auto">
          <a:xfrm>
            <a:off x="5437261" y="2435487"/>
            <a:ext cx="4292081" cy="32786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n1.itc.cn/img8/wb/recom/2016/08/05/147038453281058974.JPEG"/>
          <p:cNvPicPr>
            <a:picLocks noChangeAspect="1" noChangeArrowheads="1"/>
          </p:cNvPicPr>
          <p:nvPr/>
        </p:nvPicPr>
        <p:blipFill rotWithShape="1">
          <a:blip r:embed="rId1">
            <a:extLst>
              <a:ext uri="{28A0092B-C50C-407E-A947-70E740481C1C}">
                <a14:useLocalDpi xmlns:a14="http://schemas.microsoft.com/office/drawing/2010/main" val="0"/>
              </a:ext>
            </a:extLst>
          </a:blip>
          <a:srcRect r="49108"/>
          <a:stretch>
            <a:fillRect/>
          </a:stretch>
        </p:blipFill>
        <p:spPr bwMode="auto">
          <a:xfrm>
            <a:off x="1300822" y="1411231"/>
            <a:ext cx="3280510" cy="4502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777846" y="984295"/>
            <a:ext cx="9737754" cy="1393779"/>
          </a:xfrm>
          <a:prstGeom prst="rect">
            <a:avLst/>
          </a:prstGeom>
        </p:spPr>
        <p:txBody>
          <a:bodyPr wrap="square">
            <a:spAutoFit/>
          </a:bodyPr>
          <a:lstStyle/>
          <a:p>
            <a:pPr>
              <a:lnSpc>
                <a:spcPts val="3500"/>
              </a:lnSpc>
            </a:pPr>
            <a:r>
              <a:rPr lang="zh-CN" altLang="en-US" sz="2200" dirty="0">
                <a:latin typeface="微软雅黑" panose="020B0503020204020204" pitchFamily="34" charset="-122"/>
                <a:ea typeface="微软雅黑" panose="020B0503020204020204" pitchFamily="34" charset="-122"/>
              </a:rPr>
              <a:t>在 </a:t>
            </a:r>
            <a:r>
              <a:rPr lang="en-US" altLang="zh-CN" sz="2200" dirty="0">
                <a:latin typeface="微软雅黑" panose="020B0503020204020204" pitchFamily="34" charset="-122"/>
                <a:ea typeface="微软雅黑" panose="020B0503020204020204" pitchFamily="34" charset="-122"/>
              </a:rPr>
              <a:t>CNN </a:t>
            </a:r>
            <a:r>
              <a:rPr lang="zh-CN" altLang="en-US" sz="2200" dirty="0">
                <a:latin typeface="微软雅黑" panose="020B0503020204020204" pitchFamily="34" charset="-122"/>
                <a:ea typeface="微软雅黑" panose="020B0503020204020204" pitchFamily="34" charset="-122"/>
              </a:rPr>
              <a:t>出现之前，图像对于人工智能来说是一个难题，有</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个原因：</a:t>
            </a:r>
            <a:endParaRPr lang="zh-CN" altLang="en-US" sz="2200" dirty="0">
              <a:latin typeface="微软雅黑" panose="020B0503020204020204" pitchFamily="34" charset="-122"/>
              <a:ea typeface="微软雅黑" panose="020B0503020204020204" pitchFamily="34" charset="-122"/>
            </a:endParaRPr>
          </a:p>
          <a:p>
            <a:pPr marL="285750" indent="-285750">
              <a:lnSpc>
                <a:spcPts val="35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图像在数字化的过程中很难保留原有的特征，导致图像处理的准确率不高</a:t>
            </a:r>
            <a:endParaRPr lang="en-US" altLang="zh-CN" sz="2200" dirty="0">
              <a:latin typeface="微软雅黑" panose="020B0503020204020204" pitchFamily="34" charset="-122"/>
              <a:ea typeface="微软雅黑" panose="020B0503020204020204" pitchFamily="34" charset="-122"/>
            </a:endParaRPr>
          </a:p>
          <a:p>
            <a:pPr marL="285750" indent="-285750">
              <a:lnSpc>
                <a:spcPts val="35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图像需要处理的数据量太大，导致成本很高，效率很低</a:t>
            </a:r>
            <a:endParaRPr lang="zh-CN" altLang="en-US" sz="2200" dirty="0">
              <a:latin typeface="微软雅黑" panose="020B0503020204020204" pitchFamily="34" charset="-122"/>
              <a:ea typeface="微软雅黑" panose="020B0503020204020204" pitchFamily="34" charset="-122"/>
            </a:endParaRPr>
          </a:p>
        </p:txBody>
      </p:sp>
      <p:pic>
        <p:nvPicPr>
          <p:cNvPr id="3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190" y="2632437"/>
            <a:ext cx="5566502" cy="237156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758" y="4087657"/>
            <a:ext cx="6087430" cy="2593499"/>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出现原因</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09658" y="1536352"/>
            <a:ext cx="4071943" cy="2108719"/>
          </a:xfrm>
          <a:prstGeom prst="rect">
            <a:avLst/>
          </a:prstGeom>
        </p:spPr>
        <p:txBody>
          <a:bodyPr wrap="square">
            <a:spAutoFit/>
          </a:bodyPr>
          <a:lstStyle/>
          <a:p>
            <a:pPr algn="just">
              <a:lnSpc>
                <a:spcPts val="3200"/>
              </a:lnSpc>
            </a:pPr>
            <a:r>
              <a:rPr lang="zh-CN" altLang="en-US" sz="2200" dirty="0">
                <a:solidFill>
                  <a:srgbClr val="0000FF"/>
                </a:solidFill>
                <a:latin typeface="微软雅黑" panose="020B0503020204020204" pitchFamily="34" charset="-122"/>
                <a:ea typeface="微软雅黑" panose="020B0503020204020204" pitchFamily="34" charset="-122"/>
              </a:rPr>
              <a:t>感受野</a:t>
            </a:r>
            <a:r>
              <a:rPr lang="en-US" altLang="zh-CN" sz="2200" dirty="0">
                <a:solidFill>
                  <a:srgbClr val="0000FF"/>
                </a:solidFill>
                <a:latin typeface="微软雅黑" panose="020B0503020204020204" pitchFamily="34" charset="-122"/>
                <a:ea typeface="微软雅黑" panose="020B0503020204020204" pitchFamily="34" charset="-122"/>
              </a:rPr>
              <a:t>(Receptive Field)</a:t>
            </a:r>
            <a:r>
              <a:rPr lang="zh-CN" altLang="en-US" sz="2200" dirty="0">
                <a:solidFill>
                  <a:srgbClr val="0000FF"/>
                </a:solidFill>
                <a:latin typeface="微软雅黑" panose="020B0503020204020204" pitchFamily="34" charset="-122"/>
                <a:ea typeface="微软雅黑" panose="020B0503020204020204" pitchFamily="34" charset="-122"/>
              </a:rPr>
              <a:t>机制主要是指听觉、视觉等神经系统中一些神经元的特性，即神经元只接受其所支配的刺激区域内的信号。</a:t>
            </a:r>
            <a:endParaRPr lang="zh-CN" altLang="en-US" sz="2200" dirty="0">
              <a:latin typeface="微软雅黑" panose="020B0503020204020204" pitchFamily="34" charset="-122"/>
              <a:ea typeface="微软雅黑" panose="020B0503020204020204" pitchFamily="34" charset="-122"/>
            </a:endParaRPr>
          </a:p>
        </p:txBody>
      </p:sp>
      <p:sp>
        <p:nvSpPr>
          <p:cNvPr id="9" name="矩形 8"/>
          <p:cNvSpPr/>
          <p:nvPr/>
        </p:nvSpPr>
        <p:spPr>
          <a:xfrm>
            <a:off x="848400" y="4106049"/>
            <a:ext cx="10538545" cy="2144177"/>
          </a:xfrm>
          <a:prstGeom prst="rect">
            <a:avLst/>
          </a:prstGeom>
        </p:spPr>
        <p:txBody>
          <a:bodyPr wrap="square">
            <a:spAutoFit/>
          </a:bodyPr>
          <a:lstStyle/>
          <a:p>
            <a:pPr algn="just">
              <a:lnSpc>
                <a:spcPts val="3200"/>
              </a:lnSpc>
            </a:pPr>
            <a:r>
              <a:rPr lang="zh-CN" altLang="en-US" sz="2200" b="1" dirty="0">
                <a:latin typeface="微软雅黑" panose="020B0503020204020204" pitchFamily="34" charset="-122"/>
                <a:ea typeface="微软雅黑" panose="020B0503020204020204" pitchFamily="34" charset="-122"/>
              </a:rPr>
              <a:t>卷积神经网络</a:t>
            </a:r>
            <a:r>
              <a:rPr lang="en-US" altLang="zh-CN" sz="2200" b="1" dirty="0">
                <a:latin typeface="微软雅黑" panose="020B0503020204020204" pitchFamily="34" charset="-122"/>
                <a:ea typeface="微软雅黑" panose="020B0503020204020204" pitchFamily="34" charset="-122"/>
              </a:rPr>
              <a:t>(Convolutional Neural Network, CNN)</a:t>
            </a:r>
            <a:r>
              <a:rPr lang="zh-CN" altLang="en-US" sz="2200" b="1" dirty="0">
                <a:latin typeface="微软雅黑" panose="020B0503020204020204" pitchFamily="34" charset="-122"/>
                <a:ea typeface="微软雅黑" panose="020B0503020204020204" pitchFamily="34" charset="-122"/>
              </a:rPr>
              <a:t>是</a:t>
            </a:r>
            <a:r>
              <a:rPr lang="zh-CN" altLang="en-US" sz="2200" b="1" dirty="0">
                <a:solidFill>
                  <a:schemeClr val="accent2">
                    <a:lumMod val="75000"/>
                  </a:schemeClr>
                </a:solidFill>
                <a:latin typeface="微软雅黑" panose="020B0503020204020204" pitchFamily="34" charset="-122"/>
                <a:ea typeface="微软雅黑" panose="020B0503020204020204" pitchFamily="34" charset="-122"/>
              </a:rPr>
              <a:t>受生物学上感受野机制的启发而提出的</a:t>
            </a:r>
            <a:r>
              <a:rPr lang="zh-CN" altLang="en-US" sz="2200" b="1" dirty="0">
                <a:latin typeface="微软雅黑" panose="020B0503020204020204" pitchFamily="34" charset="-122"/>
                <a:ea typeface="微软雅黑" panose="020B0503020204020204" pitchFamily="34" charset="-122"/>
              </a:rPr>
              <a:t>。卷积神经网络一般是</a:t>
            </a:r>
            <a:r>
              <a:rPr lang="zh-CN" altLang="en-US" sz="2200" b="1" dirty="0">
                <a:solidFill>
                  <a:srgbClr val="00B050"/>
                </a:solidFill>
                <a:latin typeface="微软雅黑" panose="020B0503020204020204" pitchFamily="34" charset="-122"/>
                <a:ea typeface="微软雅黑" panose="020B0503020204020204" pitchFamily="34" charset="-122"/>
              </a:rPr>
              <a:t>由卷积层、池化层和全连接层交叉堆叠而成的前馈神经网络</a:t>
            </a:r>
            <a:r>
              <a:rPr lang="zh-CN" altLang="en-US" sz="2200" b="1" dirty="0">
                <a:latin typeface="微软雅黑" panose="020B0503020204020204" pitchFamily="34" charset="-122"/>
                <a:ea typeface="微软雅黑" panose="020B0503020204020204" pitchFamily="34" charset="-122"/>
              </a:rPr>
              <a:t>。全连接层一般在卷积网络的最顶层。</a:t>
            </a:r>
            <a:r>
              <a:rPr lang="zh-CN" altLang="en-US" sz="2200" b="1" dirty="0">
                <a:solidFill>
                  <a:srgbClr val="0070C0"/>
                </a:solidFill>
                <a:latin typeface="微软雅黑" panose="020B0503020204020204" pitchFamily="34" charset="-122"/>
                <a:ea typeface="微软雅黑" panose="020B0503020204020204" pitchFamily="34" charset="-122"/>
              </a:rPr>
              <a:t>卷积神经网络有三个结构上的特性：局部连接、权重共享以及池化。</a:t>
            </a:r>
            <a:r>
              <a:rPr lang="zh-CN" altLang="en-US" sz="2200" b="1" dirty="0">
                <a:latin typeface="微软雅黑" panose="020B0503020204020204" pitchFamily="34" charset="-122"/>
                <a:ea typeface="微软雅黑" panose="020B0503020204020204" pitchFamily="34" charset="-122"/>
              </a:rPr>
              <a:t>这些特性使得卷积神经网络具有一定程度上的</a:t>
            </a:r>
            <a:r>
              <a:rPr lang="zh-CN" altLang="en-US" sz="2200" b="1" dirty="0">
                <a:solidFill>
                  <a:srgbClr val="7030A0"/>
                </a:solidFill>
                <a:latin typeface="微软雅黑" panose="020B0503020204020204" pitchFamily="34" charset="-122"/>
                <a:ea typeface="微软雅黑" panose="020B0503020204020204" pitchFamily="34" charset="-122"/>
              </a:rPr>
              <a:t>平移、缩放和旋转不变性</a:t>
            </a:r>
            <a:r>
              <a:rPr lang="zh-CN" altLang="en-US" sz="2200" b="1" dirty="0">
                <a:latin typeface="微软雅黑" panose="020B0503020204020204" pitchFamily="34" charset="-122"/>
                <a:ea typeface="微软雅黑" panose="020B0503020204020204" pitchFamily="34" charset="-122"/>
              </a:rPr>
              <a:t>。和前馈神经网络相比，卷积神经网络的</a:t>
            </a:r>
            <a:r>
              <a:rPr lang="zh-CN" altLang="en-US" sz="2200" b="1" dirty="0">
                <a:solidFill>
                  <a:srgbClr val="FF0000"/>
                </a:solidFill>
                <a:latin typeface="微软雅黑" panose="020B0503020204020204" pitchFamily="34" charset="-122"/>
                <a:ea typeface="微软雅黑" panose="020B0503020204020204" pitchFamily="34" charset="-122"/>
              </a:rPr>
              <a:t>参数少</a:t>
            </a:r>
            <a:r>
              <a:rPr lang="zh-CN" altLang="en-US" sz="2200" b="1" dirty="0">
                <a:latin typeface="微软雅黑" panose="020B0503020204020204" pitchFamily="34" charset="-122"/>
                <a:ea typeface="微软雅黑" panose="020B0503020204020204" pitchFamily="34" charset="-122"/>
              </a:rPr>
              <a:t>。</a:t>
            </a:r>
            <a:endParaRPr lang="en-US" altLang="zh-CN" sz="2200" b="1" dirty="0">
              <a:latin typeface="微软雅黑" panose="020B0503020204020204" pitchFamily="34" charset="-122"/>
              <a:ea typeface="微软雅黑" panose="020B0503020204020204" pitchFamily="34" charset="-122"/>
            </a:endParaRPr>
          </a:p>
        </p:txBody>
      </p:sp>
      <p:sp>
        <p:nvSpPr>
          <p:cNvPr id="6" name="矩形 5"/>
          <p:cNvSpPr/>
          <p:nvPr/>
        </p:nvSpPr>
        <p:spPr>
          <a:xfrm>
            <a:off x="620867" y="309941"/>
            <a:ext cx="1515158" cy="707886"/>
          </a:xfrm>
          <a:prstGeom prst="rect">
            <a:avLst/>
          </a:prstGeom>
        </p:spPr>
        <p:txBody>
          <a:bodyPr wrap="none">
            <a:spAutoFit/>
          </a:bodyPr>
          <a:lstStyle/>
          <a:p>
            <a:r>
              <a:rPr lang="zh-CN" altLang="en-US" sz="4000" b="1" dirty="0">
                <a:ln w="22225">
                  <a:solidFill>
                    <a:schemeClr val="tx1"/>
                  </a:solidFill>
                  <a:prstDash val="solid"/>
                </a:ln>
                <a:solidFill>
                  <a:schemeClr val="accent2">
                    <a:lumMod val="40000"/>
                    <a:lumOff val="60000"/>
                  </a:schemeClr>
                </a:solidFill>
                <a:effectLst>
                  <a:glow rad="228600">
                    <a:schemeClr val="accent4">
                      <a:satMod val="175000"/>
                      <a:alpha val="40000"/>
                    </a:schemeClr>
                  </a:glow>
                </a:effectLst>
                <a:latin typeface="微软雅黑" panose="020B0503020204020204" pitchFamily="34" charset="-122"/>
                <a:ea typeface="微软雅黑" panose="020B0503020204020204" pitchFamily="34" charset="-122"/>
              </a:rPr>
              <a:t>前  言</a:t>
            </a:r>
            <a:endParaRPr lang="zh-CN" altLang="en-US" sz="4000" b="1" dirty="0">
              <a:ln w="22225">
                <a:solidFill>
                  <a:schemeClr val="tx1"/>
                </a:solidFill>
                <a:prstDash val="solid"/>
              </a:ln>
              <a:solidFill>
                <a:schemeClr val="accent2">
                  <a:lumMod val="40000"/>
                  <a:lumOff val="60000"/>
                </a:schemeClr>
              </a:solidFill>
              <a:effectLst>
                <a:glow rad="228600">
                  <a:schemeClr val="accent4">
                    <a:satMod val="175000"/>
                    <a:alpha val="40000"/>
                  </a:schemeClr>
                </a:glow>
              </a:effectLst>
            </a:endParaRPr>
          </a:p>
        </p:txBody>
      </p:sp>
      <p:pic>
        <p:nvPicPr>
          <p:cNvPr id="3" name="图片 2"/>
          <p:cNvPicPr>
            <a:picLocks noChangeAspect="1"/>
          </p:cNvPicPr>
          <p:nvPr/>
        </p:nvPicPr>
        <p:blipFill>
          <a:blip r:embed="rId1"/>
          <a:stretch>
            <a:fillRect/>
          </a:stretch>
        </p:blipFill>
        <p:spPr>
          <a:xfrm>
            <a:off x="5983061" y="1368641"/>
            <a:ext cx="4648873" cy="22485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https://pic2.zhimg.com/80/v2-baf5bc92ef86e2bb182e7ef47ba5583c_hd.jpg"/>
          <p:cNvPicPr/>
          <p:nvPr/>
        </p:nvPicPr>
        <p:blipFill>
          <a:blip r:embed="rId1">
            <a:extLst>
              <a:ext uri="{28A0092B-C50C-407E-A947-70E740481C1C}">
                <a14:useLocalDpi xmlns:a14="http://schemas.microsoft.com/office/drawing/2010/main" val="0"/>
              </a:ext>
            </a:extLst>
          </a:blip>
          <a:srcRect/>
          <a:stretch>
            <a:fillRect/>
          </a:stretch>
        </p:blipFill>
        <p:spPr bwMode="auto">
          <a:xfrm>
            <a:off x="1405514" y="1472536"/>
            <a:ext cx="6715125" cy="2352675"/>
          </a:xfrm>
          <a:prstGeom prst="rect">
            <a:avLst/>
          </a:prstGeom>
          <a:noFill/>
          <a:ln>
            <a:noFill/>
          </a:ln>
        </p:spPr>
      </p:pic>
      <p:sp>
        <p:nvSpPr>
          <p:cNvPr id="8" name="Title 1"/>
          <p:cNvSpPr txBox="1"/>
          <p:nvPr>
            <p:custDataLst>
              <p:tags r:id="rId2"/>
            </p:custDataLst>
          </p:nvPr>
        </p:nvSpPr>
        <p:spPr>
          <a:xfrm>
            <a:off x="5489074" y="1088719"/>
            <a:ext cx="3246711" cy="5232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dirty="0">
                <a:latin typeface="微软雅黑" panose="020B0503020204020204" pitchFamily="34" charset="-122"/>
                <a:ea typeface="微软雅黑" panose="020B0503020204020204" pitchFamily="34" charset="-122"/>
              </a:rPr>
              <a:t>计算机看到的图片</a:t>
            </a:r>
            <a:endParaRPr lang="en-US" sz="2200" dirty="0">
              <a:latin typeface="微软雅黑" panose="020B0503020204020204" pitchFamily="34" charset="-122"/>
              <a:ea typeface="微软雅黑" panose="020B0503020204020204" pitchFamily="34" charset="-122"/>
            </a:endParaRPr>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58638" y="3926730"/>
            <a:ext cx="3763362" cy="2608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3155020" y="4818169"/>
            <a:ext cx="2596827" cy="1077218"/>
          </a:xfrm>
          <a:prstGeom prst="rect">
            <a:avLst/>
          </a:prstGeom>
          <a:noFill/>
        </p:spPr>
        <p:txBody>
          <a:bodyPr wrap="square" lIns="91440" tIns="45720" rIns="91440" bIns="45720">
            <a:spAutoFit/>
          </a:bodyPr>
          <a:lstStyle/>
          <a:p>
            <a:pPr algn="ctr"/>
            <a:r>
              <a:rPr lang="en-US" altLang="zh-CN"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anose="020B0503020204020204" pitchFamily="34" charset="-122"/>
                <a:ea typeface="微软雅黑" panose="020B0503020204020204" pitchFamily="34" charset="-122"/>
              </a:rPr>
              <a:t>RGB</a:t>
            </a:r>
            <a:r>
              <a:rPr lang="zh-CN" altLang="en-US"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anose="020B0503020204020204" pitchFamily="34" charset="-122"/>
                <a:ea typeface="微软雅黑" panose="020B0503020204020204" pitchFamily="34" charset="-122"/>
              </a:rPr>
              <a:t>三通道</a:t>
            </a:r>
            <a:endParaRPr lang="en-US" altLang="zh-CN"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anose="020B0503020204020204" pitchFamily="34" charset="-122"/>
              <a:ea typeface="微软雅黑" panose="020B0503020204020204" pitchFamily="34" charset="-122"/>
            </a:endParaRPr>
          </a:p>
          <a:p>
            <a:pPr algn="ctr"/>
            <a:r>
              <a:rPr lang="zh-CN" altLang="en-US"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anose="020B0503020204020204" pitchFamily="34" charset="-122"/>
                <a:ea typeface="微软雅黑" panose="020B0503020204020204" pitchFamily="34" charset="-122"/>
              </a:rPr>
              <a:t>二维数组</a:t>
            </a:r>
            <a:endParaRPr lang="zh-CN" altLang="en-US" sz="32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12"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出现原因</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13" name="Title 1"/>
          <p:cNvSpPr txBox="1"/>
          <p:nvPr>
            <p:custDataLst>
              <p:tags r:id="rId4"/>
            </p:custDataLst>
          </p:nvPr>
        </p:nvSpPr>
        <p:spPr>
          <a:xfrm>
            <a:off x="1728741" y="1088719"/>
            <a:ext cx="3246711" cy="5232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dirty="0">
                <a:latin typeface="微软雅黑" panose="020B0503020204020204" pitchFamily="34" charset="-122"/>
                <a:ea typeface="微软雅黑" panose="020B0503020204020204" pitchFamily="34" charset="-122"/>
              </a:rPr>
              <a:t>人眼看到的图片</a:t>
            </a:r>
            <a:endParaRPr lang="en-US" sz="2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4"/>
          <p:cNvSpPr txBox="1"/>
          <p:nvPr/>
        </p:nvSpPr>
        <p:spPr>
          <a:xfrm>
            <a:off x="2402246" y="1476213"/>
            <a:ext cx="1324639" cy="35137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zh-CN" altLang="en-US" sz="2200" spc="-10" dirty="0">
                <a:latin typeface="微软雅黑" panose="020B0503020204020204" pitchFamily="34" charset="-122"/>
                <a:ea typeface="微软雅黑" panose="020B0503020204020204" pitchFamily="34" charset="-122"/>
              </a:rPr>
              <a:t>全连接层</a:t>
            </a:r>
            <a:endParaRPr lang="en-US" sz="2200" dirty="0">
              <a:latin typeface="微软雅黑" panose="020B0503020204020204" pitchFamily="34" charset="-122"/>
              <a:ea typeface="微软雅黑" panose="020B0503020204020204" pitchFamily="34" charset="-122"/>
            </a:endParaRPr>
          </a:p>
        </p:txBody>
      </p:sp>
      <p:sp>
        <p:nvSpPr>
          <p:cNvPr id="11" name="object 5"/>
          <p:cNvSpPr txBox="1"/>
          <p:nvPr/>
        </p:nvSpPr>
        <p:spPr>
          <a:xfrm>
            <a:off x="3908619" y="1470017"/>
            <a:ext cx="6071137" cy="382156"/>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pitchFamily="34" charset="-122"/>
                <a:ea typeface="微软雅黑" panose="020B0503020204020204" pitchFamily="34" charset="-122"/>
                <a:cs typeface="Arial" panose="020B0604020202020204"/>
              </a:rPr>
              <a:t>32x32x3 image </a:t>
            </a:r>
            <a:r>
              <a:rPr sz="2400" dirty="0">
                <a:latin typeface="微软雅黑" panose="020B0503020204020204" pitchFamily="34" charset="-122"/>
                <a:ea typeface="微软雅黑" panose="020B0503020204020204" pitchFamily="34" charset="-122"/>
                <a:cs typeface="Arial" panose="020B0604020202020204"/>
              </a:rPr>
              <a:t>-&gt; stretch </a:t>
            </a:r>
            <a:r>
              <a:rPr sz="2400" spc="-5" dirty="0">
                <a:latin typeface="微软雅黑" panose="020B0503020204020204" pitchFamily="34" charset="-122"/>
                <a:ea typeface="微软雅黑" panose="020B0503020204020204" pitchFamily="34" charset="-122"/>
                <a:cs typeface="Arial" panose="020B0604020202020204"/>
              </a:rPr>
              <a:t>to 3072 </a:t>
            </a:r>
            <a:r>
              <a:rPr sz="2400" dirty="0">
                <a:latin typeface="微软雅黑" panose="020B0503020204020204" pitchFamily="34" charset="-122"/>
                <a:ea typeface="微软雅黑" panose="020B0503020204020204" pitchFamily="34" charset="-122"/>
                <a:cs typeface="Arial" panose="020B0604020202020204"/>
              </a:rPr>
              <a:t>x</a:t>
            </a:r>
            <a:r>
              <a:rPr sz="2400" spc="-100" dirty="0">
                <a:latin typeface="微软雅黑" panose="020B0503020204020204" pitchFamily="34" charset="-122"/>
                <a:ea typeface="微软雅黑" panose="020B0503020204020204" pitchFamily="34" charset="-122"/>
                <a:cs typeface="Arial" panose="020B0604020202020204"/>
              </a:rPr>
              <a:t> </a:t>
            </a:r>
            <a:r>
              <a:rPr sz="2400" dirty="0">
                <a:latin typeface="微软雅黑" panose="020B0503020204020204" pitchFamily="34" charset="-122"/>
                <a:ea typeface="微软雅黑" panose="020B0503020204020204" pitchFamily="34" charset="-122"/>
                <a:cs typeface="Arial" panose="020B0604020202020204"/>
              </a:rPr>
              <a:t>1</a:t>
            </a:r>
            <a:endParaRPr sz="2400" dirty="0">
              <a:latin typeface="微软雅黑" panose="020B0503020204020204" pitchFamily="34" charset="-122"/>
              <a:ea typeface="微软雅黑" panose="020B0503020204020204" pitchFamily="34" charset="-122"/>
              <a:cs typeface="Arial" panose="020B0604020202020204"/>
            </a:endParaRPr>
          </a:p>
        </p:txBody>
      </p:sp>
      <p:grpSp>
        <p:nvGrpSpPr>
          <p:cNvPr id="2" name="组合 1"/>
          <p:cNvGrpSpPr/>
          <p:nvPr/>
        </p:nvGrpSpPr>
        <p:grpSpPr>
          <a:xfrm>
            <a:off x="1912630" y="2282309"/>
            <a:ext cx="8307986" cy="1193110"/>
            <a:chOff x="1471867" y="2559537"/>
            <a:chExt cx="8307986" cy="1193110"/>
          </a:xfrm>
        </p:grpSpPr>
        <p:sp>
          <p:nvSpPr>
            <p:cNvPr id="8" name="object 2"/>
            <p:cNvSpPr txBox="1"/>
            <p:nvPr/>
          </p:nvSpPr>
          <p:spPr>
            <a:xfrm>
              <a:off x="2771455" y="3315700"/>
              <a:ext cx="102933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3072</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9" name="object 3"/>
            <p:cNvSpPr txBox="1"/>
            <p:nvPr/>
          </p:nvSpPr>
          <p:spPr>
            <a:xfrm>
              <a:off x="1471867" y="3043844"/>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ea typeface="微软雅黑" panose="020B0503020204020204" pitchFamily="34" charset="-122"/>
                  <a:cs typeface="Arial" panose="020B0604020202020204"/>
                </a:rPr>
                <a:t>1</a:t>
              </a:r>
              <a:endParaRPr sz="1800">
                <a:latin typeface="微软雅黑" panose="020B0503020204020204" pitchFamily="34" charset="-122"/>
                <a:ea typeface="微软雅黑" panose="020B0503020204020204" pitchFamily="34" charset="-122"/>
                <a:cs typeface="Arial" panose="020B0604020202020204"/>
              </a:endParaRPr>
            </a:p>
          </p:txBody>
        </p:sp>
        <p:sp>
          <p:nvSpPr>
            <p:cNvPr id="12" name="object 6"/>
            <p:cNvSpPr txBox="1"/>
            <p:nvPr/>
          </p:nvSpPr>
          <p:spPr>
            <a:xfrm>
              <a:off x="5211188" y="3185825"/>
              <a:ext cx="1561876" cy="566822"/>
            </a:xfrm>
            <a:prstGeom prst="rect">
              <a:avLst/>
            </a:prstGeom>
          </p:spPr>
          <p:txBody>
            <a:bodyPr vert="horz" wrap="square" lIns="0" tIns="12700" rIns="0" bIns="0" rtlCol="0">
              <a:spAutoFit/>
            </a:bodyPr>
            <a:lstStyle/>
            <a:p>
              <a:pPr algn="ctr">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10 </a:t>
              </a:r>
              <a:r>
                <a:rPr sz="1800" dirty="0">
                  <a:latin typeface="微软雅黑" panose="020B0503020204020204" pitchFamily="34" charset="-122"/>
                  <a:ea typeface="微软雅黑" panose="020B0503020204020204" pitchFamily="34" charset="-122"/>
                  <a:cs typeface="Arial" panose="020B0604020202020204"/>
                </a:rPr>
                <a:t>x</a:t>
              </a:r>
              <a:r>
                <a:rPr sz="1800" spc="-90" dirty="0">
                  <a:latin typeface="微软雅黑" panose="020B0503020204020204" pitchFamily="34" charset="-122"/>
                  <a:ea typeface="微软雅黑" panose="020B0503020204020204" pitchFamily="34" charset="-122"/>
                  <a:cs typeface="Arial" panose="020B0604020202020204"/>
                </a:rPr>
                <a:t> </a:t>
              </a:r>
              <a:r>
                <a:rPr sz="1800" spc="-5" dirty="0">
                  <a:latin typeface="微软雅黑" panose="020B0503020204020204" pitchFamily="34" charset="-122"/>
                  <a:ea typeface="微软雅黑" panose="020B0503020204020204" pitchFamily="34" charset="-122"/>
                  <a:cs typeface="Arial" panose="020B0604020202020204"/>
                </a:rPr>
                <a:t>3072</a:t>
              </a:r>
              <a:endParaRPr sz="1800" dirty="0">
                <a:latin typeface="微软雅黑" panose="020B0503020204020204" pitchFamily="34" charset="-122"/>
                <a:ea typeface="微软雅黑" panose="020B0503020204020204" pitchFamily="34" charset="-122"/>
                <a:cs typeface="Arial" panose="020B0604020202020204"/>
              </a:endParaRPr>
            </a:p>
            <a:p>
              <a:pPr algn="ctr">
                <a:lnSpc>
                  <a:spcPct val="100000"/>
                </a:lnSpc>
                <a:spcBef>
                  <a:spcPts val="15"/>
                </a:spcBef>
              </a:pPr>
              <a:r>
                <a:rPr sz="1800" spc="-5" dirty="0">
                  <a:latin typeface="微软雅黑" panose="020B0503020204020204" pitchFamily="34" charset="-122"/>
                  <a:ea typeface="微软雅黑" panose="020B0503020204020204" pitchFamily="34" charset="-122"/>
                  <a:cs typeface="Arial" panose="020B0604020202020204"/>
                </a:rPr>
                <a:t>weights</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13" name="object 7"/>
            <p:cNvSpPr txBox="1"/>
            <p:nvPr/>
          </p:nvSpPr>
          <p:spPr>
            <a:xfrm>
              <a:off x="8027254" y="2559537"/>
              <a:ext cx="1752599"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微软雅黑" panose="020B0503020204020204" pitchFamily="34" charset="-122"/>
                  <a:ea typeface="微软雅黑" panose="020B0503020204020204" pitchFamily="34" charset="-122"/>
                  <a:cs typeface="Arial" panose="020B0604020202020204"/>
                </a:rPr>
                <a:t>activation</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14" name="object 8"/>
            <p:cNvSpPr/>
            <p:nvPr/>
          </p:nvSpPr>
          <p:spPr>
            <a:xfrm>
              <a:off x="7748880" y="3076643"/>
              <a:ext cx="1682114" cy="212090"/>
            </a:xfrm>
            <a:custGeom>
              <a:avLst/>
              <a:gdLst/>
              <a:ahLst/>
              <a:cxnLst/>
              <a:rect l="l" t="t" r="r" b="b"/>
              <a:pathLst>
                <a:path w="1682115" h="212089">
                  <a:moveTo>
                    <a:pt x="0" y="0"/>
                  </a:moveTo>
                  <a:lnTo>
                    <a:pt x="1681724" y="0"/>
                  </a:lnTo>
                  <a:lnTo>
                    <a:pt x="1681724" y="211724"/>
                  </a:lnTo>
                  <a:lnTo>
                    <a:pt x="0" y="211724"/>
                  </a:lnTo>
                  <a:lnTo>
                    <a:pt x="0" y="0"/>
                  </a:lnTo>
                  <a:close/>
                </a:path>
              </a:pathLst>
            </a:custGeom>
            <a:solidFill>
              <a:srgbClr val="C9DAF7">
                <a:alpha val="4268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9"/>
            <p:cNvSpPr/>
            <p:nvPr/>
          </p:nvSpPr>
          <p:spPr>
            <a:xfrm>
              <a:off x="9430604" y="3006068"/>
              <a:ext cx="71120" cy="282575"/>
            </a:xfrm>
            <a:custGeom>
              <a:avLst/>
              <a:gdLst/>
              <a:ahLst/>
              <a:cxnLst/>
              <a:rect l="l" t="t" r="r" b="b"/>
              <a:pathLst>
                <a:path w="71120" h="282575">
                  <a:moveTo>
                    <a:pt x="0" y="282299"/>
                  </a:moveTo>
                  <a:lnTo>
                    <a:pt x="0" y="70574"/>
                  </a:lnTo>
                  <a:lnTo>
                    <a:pt x="70574" y="0"/>
                  </a:lnTo>
                  <a:lnTo>
                    <a:pt x="70574" y="211724"/>
                  </a:lnTo>
                  <a:lnTo>
                    <a:pt x="0" y="282299"/>
                  </a:lnTo>
                  <a:close/>
                </a:path>
              </a:pathLst>
            </a:custGeom>
            <a:solidFill>
              <a:srgbClr val="A0AEC6">
                <a:alpha val="4268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0"/>
            <p:cNvSpPr/>
            <p:nvPr/>
          </p:nvSpPr>
          <p:spPr>
            <a:xfrm>
              <a:off x="7748880" y="3006068"/>
              <a:ext cx="1752600" cy="71120"/>
            </a:xfrm>
            <a:custGeom>
              <a:avLst/>
              <a:gdLst/>
              <a:ahLst/>
              <a:cxnLst/>
              <a:rect l="l" t="t" r="r" b="b"/>
              <a:pathLst>
                <a:path w="1752600" h="71119">
                  <a:moveTo>
                    <a:pt x="1681724" y="70574"/>
                  </a:moveTo>
                  <a:lnTo>
                    <a:pt x="0" y="70574"/>
                  </a:lnTo>
                  <a:lnTo>
                    <a:pt x="70574" y="0"/>
                  </a:lnTo>
                  <a:lnTo>
                    <a:pt x="1752299" y="0"/>
                  </a:lnTo>
                  <a:lnTo>
                    <a:pt x="1681724" y="70574"/>
                  </a:lnTo>
                  <a:close/>
                </a:path>
              </a:pathLst>
            </a:custGeom>
            <a:solidFill>
              <a:srgbClr val="D3E1F9">
                <a:alpha val="4268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 name="object 11"/>
            <p:cNvSpPr/>
            <p:nvPr/>
          </p:nvSpPr>
          <p:spPr>
            <a:xfrm>
              <a:off x="7748880" y="3006068"/>
              <a:ext cx="1752600" cy="282575"/>
            </a:xfrm>
            <a:custGeom>
              <a:avLst/>
              <a:gdLst/>
              <a:ahLst/>
              <a:cxnLst/>
              <a:rect l="l" t="t" r="r" b="b"/>
              <a:pathLst>
                <a:path w="1752600" h="282575">
                  <a:moveTo>
                    <a:pt x="0" y="70574"/>
                  </a:moveTo>
                  <a:lnTo>
                    <a:pt x="70574" y="0"/>
                  </a:lnTo>
                  <a:lnTo>
                    <a:pt x="1752299" y="0"/>
                  </a:lnTo>
                  <a:lnTo>
                    <a:pt x="1752299" y="211724"/>
                  </a:lnTo>
                  <a:lnTo>
                    <a:pt x="1681724" y="282299"/>
                  </a:lnTo>
                  <a:lnTo>
                    <a:pt x="0" y="282299"/>
                  </a:lnTo>
                  <a:lnTo>
                    <a:pt x="0" y="705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8" name="object 12"/>
            <p:cNvSpPr/>
            <p:nvPr/>
          </p:nvSpPr>
          <p:spPr>
            <a:xfrm>
              <a:off x="7748880" y="3006068"/>
              <a:ext cx="1752600" cy="71120"/>
            </a:xfrm>
            <a:custGeom>
              <a:avLst/>
              <a:gdLst/>
              <a:ahLst/>
              <a:cxnLst/>
              <a:rect l="l" t="t" r="r" b="b"/>
              <a:pathLst>
                <a:path w="1752600" h="71119">
                  <a:moveTo>
                    <a:pt x="0" y="70574"/>
                  </a:moveTo>
                  <a:lnTo>
                    <a:pt x="1681724" y="70574"/>
                  </a:lnTo>
                  <a:lnTo>
                    <a:pt x="17522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13"/>
            <p:cNvSpPr/>
            <p:nvPr/>
          </p:nvSpPr>
          <p:spPr>
            <a:xfrm>
              <a:off x="9430604" y="3076643"/>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0" name="object 14"/>
            <p:cNvSpPr/>
            <p:nvPr/>
          </p:nvSpPr>
          <p:spPr>
            <a:xfrm>
              <a:off x="7815580" y="3089618"/>
              <a:ext cx="169349" cy="171749"/>
            </a:xfrm>
            <a:prstGeom prst="rect">
              <a:avLst/>
            </a:prstGeom>
            <a:blipFill>
              <a:blip r:embed="rId1"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1" name="object 15"/>
            <p:cNvSpPr/>
            <p:nvPr/>
          </p:nvSpPr>
          <p:spPr>
            <a:xfrm>
              <a:off x="1687354" y="3076643"/>
              <a:ext cx="2713990" cy="212090"/>
            </a:xfrm>
            <a:custGeom>
              <a:avLst/>
              <a:gdLst/>
              <a:ahLst/>
              <a:cxnLst/>
              <a:rect l="l" t="t" r="r" b="b"/>
              <a:pathLst>
                <a:path w="2713990" h="212089">
                  <a:moveTo>
                    <a:pt x="0" y="0"/>
                  </a:moveTo>
                  <a:lnTo>
                    <a:pt x="2713724" y="0"/>
                  </a:lnTo>
                  <a:lnTo>
                    <a:pt x="2713724" y="211724"/>
                  </a:lnTo>
                  <a:lnTo>
                    <a:pt x="0" y="211724"/>
                  </a:lnTo>
                  <a:lnTo>
                    <a:pt x="0" y="0"/>
                  </a:lnTo>
                  <a:close/>
                </a:path>
              </a:pathLst>
            </a:custGeom>
            <a:solidFill>
              <a:srgbClr val="F4CCCC">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2" name="object 16"/>
            <p:cNvSpPr/>
            <p:nvPr/>
          </p:nvSpPr>
          <p:spPr>
            <a:xfrm>
              <a:off x="4401079" y="3006068"/>
              <a:ext cx="71120" cy="282575"/>
            </a:xfrm>
            <a:custGeom>
              <a:avLst/>
              <a:gdLst/>
              <a:ahLst/>
              <a:cxnLst/>
              <a:rect l="l" t="t" r="r" b="b"/>
              <a:pathLst>
                <a:path w="71119" h="282575">
                  <a:moveTo>
                    <a:pt x="0" y="282299"/>
                  </a:moveTo>
                  <a:lnTo>
                    <a:pt x="0" y="70574"/>
                  </a:lnTo>
                  <a:lnTo>
                    <a:pt x="70574" y="0"/>
                  </a:lnTo>
                  <a:lnTo>
                    <a:pt x="70574" y="211724"/>
                  </a:lnTo>
                  <a:lnTo>
                    <a:pt x="0" y="282299"/>
                  </a:lnTo>
                  <a:close/>
                </a:path>
              </a:pathLst>
            </a:custGeom>
            <a:solidFill>
              <a:srgbClr val="C3A3A3">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3" name="object 17"/>
            <p:cNvSpPr/>
            <p:nvPr/>
          </p:nvSpPr>
          <p:spPr>
            <a:xfrm>
              <a:off x="1687354" y="3006068"/>
              <a:ext cx="2784475" cy="71120"/>
            </a:xfrm>
            <a:custGeom>
              <a:avLst/>
              <a:gdLst/>
              <a:ahLst/>
              <a:cxnLst/>
              <a:rect l="l" t="t" r="r" b="b"/>
              <a:pathLst>
                <a:path w="2784475" h="71119">
                  <a:moveTo>
                    <a:pt x="2713724" y="70574"/>
                  </a:moveTo>
                  <a:lnTo>
                    <a:pt x="0" y="70574"/>
                  </a:lnTo>
                  <a:lnTo>
                    <a:pt x="70575" y="0"/>
                  </a:lnTo>
                  <a:lnTo>
                    <a:pt x="2784299" y="0"/>
                  </a:lnTo>
                  <a:lnTo>
                    <a:pt x="2713724" y="70574"/>
                  </a:lnTo>
                  <a:close/>
                </a:path>
              </a:pathLst>
            </a:custGeom>
            <a:solidFill>
              <a:srgbClr val="F6D6D6">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4" name="object 18"/>
            <p:cNvSpPr/>
            <p:nvPr/>
          </p:nvSpPr>
          <p:spPr>
            <a:xfrm>
              <a:off x="1687354" y="3006068"/>
              <a:ext cx="2784475" cy="282575"/>
            </a:xfrm>
            <a:custGeom>
              <a:avLst/>
              <a:gdLst/>
              <a:ahLst/>
              <a:cxnLst/>
              <a:rect l="l" t="t" r="r" b="b"/>
              <a:pathLst>
                <a:path w="2784475" h="282575">
                  <a:moveTo>
                    <a:pt x="0" y="70574"/>
                  </a:moveTo>
                  <a:lnTo>
                    <a:pt x="70575" y="0"/>
                  </a:lnTo>
                  <a:lnTo>
                    <a:pt x="2784299" y="0"/>
                  </a:lnTo>
                  <a:lnTo>
                    <a:pt x="2784299" y="211724"/>
                  </a:lnTo>
                  <a:lnTo>
                    <a:pt x="2713724" y="282299"/>
                  </a:lnTo>
                  <a:lnTo>
                    <a:pt x="0" y="282299"/>
                  </a:lnTo>
                  <a:lnTo>
                    <a:pt x="0" y="705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5" name="object 19"/>
            <p:cNvSpPr/>
            <p:nvPr/>
          </p:nvSpPr>
          <p:spPr>
            <a:xfrm>
              <a:off x="1687354" y="3006068"/>
              <a:ext cx="2784475" cy="71120"/>
            </a:xfrm>
            <a:custGeom>
              <a:avLst/>
              <a:gdLst/>
              <a:ahLst/>
              <a:cxnLst/>
              <a:rect l="l" t="t" r="r" b="b"/>
              <a:pathLst>
                <a:path w="2784475" h="71119">
                  <a:moveTo>
                    <a:pt x="0" y="70574"/>
                  </a:moveTo>
                  <a:lnTo>
                    <a:pt x="2713724" y="70574"/>
                  </a:lnTo>
                  <a:lnTo>
                    <a:pt x="27842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6" name="object 20"/>
            <p:cNvSpPr/>
            <p:nvPr/>
          </p:nvSpPr>
          <p:spPr>
            <a:xfrm>
              <a:off x="4401079" y="3076643"/>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7" name="object 21"/>
            <p:cNvSpPr/>
            <p:nvPr/>
          </p:nvSpPr>
          <p:spPr>
            <a:xfrm>
              <a:off x="5727930" y="2790143"/>
              <a:ext cx="542924" cy="257174"/>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8" name="object 22"/>
            <p:cNvSpPr txBox="1"/>
            <p:nvPr/>
          </p:nvSpPr>
          <p:spPr>
            <a:xfrm>
              <a:off x="2760117" y="2559537"/>
              <a:ext cx="1378154"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微软雅黑" panose="020B0503020204020204" pitchFamily="34" charset="-122"/>
                  <a:ea typeface="微软雅黑" panose="020B0503020204020204" pitchFamily="34" charset="-122"/>
                  <a:cs typeface="Arial" panose="020B0604020202020204"/>
                </a:rPr>
                <a:t>input</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29" name="object 23"/>
            <p:cNvSpPr txBox="1"/>
            <p:nvPr/>
          </p:nvSpPr>
          <p:spPr>
            <a:xfrm>
              <a:off x="7469567" y="3043844"/>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ea typeface="微软雅黑" panose="020B0503020204020204" pitchFamily="34" charset="-122"/>
                  <a:cs typeface="Arial" panose="020B0604020202020204"/>
                </a:rPr>
                <a:t>1</a:t>
              </a:r>
              <a:endParaRPr sz="1800">
                <a:latin typeface="微软雅黑" panose="020B0503020204020204" pitchFamily="34" charset="-122"/>
                <a:ea typeface="微软雅黑" panose="020B0503020204020204" pitchFamily="34" charset="-122"/>
                <a:cs typeface="Arial" panose="020B0604020202020204"/>
              </a:endParaRPr>
            </a:p>
          </p:txBody>
        </p:sp>
        <p:sp>
          <p:nvSpPr>
            <p:cNvPr id="30" name="object 24"/>
            <p:cNvSpPr txBox="1"/>
            <p:nvPr/>
          </p:nvSpPr>
          <p:spPr>
            <a:xfrm>
              <a:off x="8486454" y="3315700"/>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10</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31" name="object 25"/>
            <p:cNvSpPr/>
            <p:nvPr/>
          </p:nvSpPr>
          <p:spPr>
            <a:xfrm>
              <a:off x="4644817" y="3147218"/>
              <a:ext cx="436880" cy="8890"/>
            </a:xfrm>
            <a:custGeom>
              <a:avLst/>
              <a:gdLst/>
              <a:ahLst/>
              <a:cxnLst/>
              <a:rect l="l" t="t" r="r" b="b"/>
              <a:pathLst>
                <a:path w="436879" h="8889">
                  <a:moveTo>
                    <a:pt x="0" y="0"/>
                  </a:moveTo>
                  <a:lnTo>
                    <a:pt x="436383" y="8615"/>
                  </a:lnTo>
                </a:path>
              </a:pathLst>
            </a:custGeom>
            <a:ln w="2857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2" name="object 26"/>
            <p:cNvSpPr/>
            <p:nvPr/>
          </p:nvSpPr>
          <p:spPr>
            <a:xfrm>
              <a:off x="5065981" y="3094357"/>
              <a:ext cx="159157" cy="122953"/>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3" name="object 27"/>
            <p:cNvSpPr/>
            <p:nvPr/>
          </p:nvSpPr>
          <p:spPr>
            <a:xfrm>
              <a:off x="6692929" y="3138544"/>
              <a:ext cx="443230" cy="6350"/>
            </a:xfrm>
            <a:custGeom>
              <a:avLst/>
              <a:gdLst/>
              <a:ahLst/>
              <a:cxnLst/>
              <a:rect l="l" t="t" r="r" b="b"/>
              <a:pathLst>
                <a:path w="443229" h="6350">
                  <a:moveTo>
                    <a:pt x="0" y="0"/>
                  </a:moveTo>
                  <a:lnTo>
                    <a:pt x="442967" y="6272"/>
                  </a:lnTo>
                </a:path>
              </a:pathLst>
            </a:custGeom>
            <a:ln w="2857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4" name="object 28"/>
            <p:cNvSpPr/>
            <p:nvPr/>
          </p:nvSpPr>
          <p:spPr>
            <a:xfrm>
              <a:off x="7120941" y="3083335"/>
              <a:ext cx="158906" cy="122961"/>
            </a:xfrm>
            <a:prstGeom prst="rect">
              <a:avLst/>
            </a:prstGeom>
            <a:blipFill>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grpSp>
      <p:sp>
        <p:nvSpPr>
          <p:cNvPr id="35" name="object 9"/>
          <p:cNvSpPr/>
          <p:nvPr/>
        </p:nvSpPr>
        <p:spPr>
          <a:xfrm>
            <a:off x="6639217" y="3856384"/>
            <a:ext cx="3657600" cy="2570226"/>
          </a:xfrm>
          <a:prstGeom prst="rect">
            <a:avLst/>
          </a:prstGeom>
          <a:blipFill>
            <a:blip r:embed="rId5"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6" name="矩形 35"/>
          <p:cNvSpPr/>
          <p:nvPr/>
        </p:nvSpPr>
        <p:spPr>
          <a:xfrm>
            <a:off x="1188458" y="4122760"/>
            <a:ext cx="4663792" cy="1842620"/>
          </a:xfrm>
          <a:prstGeom prst="rect">
            <a:avLst/>
          </a:prstGeom>
        </p:spPr>
        <p:txBody>
          <a:bodyPr wrap="square">
            <a:spAutoFit/>
          </a:bodyPr>
          <a:lstStyle/>
          <a:p>
            <a:pPr algn="just">
              <a:lnSpc>
                <a:spcPts val="3500"/>
              </a:lnSpc>
            </a:pPr>
            <a:r>
              <a:rPr lang="en-US" altLang="zh-CN" sz="2200" dirty="0">
                <a:solidFill>
                  <a:srgbClr val="0033CC"/>
                </a:solidFill>
                <a:latin typeface="微软雅黑" panose="020B0503020204020204" pitchFamily="34" charset="-122"/>
                <a:ea typeface="微软雅黑" panose="020B0503020204020204" pitchFamily="34" charset="-122"/>
              </a:rPr>
              <a:t>CNN </a:t>
            </a:r>
            <a:r>
              <a:rPr lang="zh-CN" altLang="en-US" sz="2200" dirty="0">
                <a:solidFill>
                  <a:srgbClr val="0033CC"/>
                </a:solidFill>
                <a:latin typeface="微软雅黑" panose="020B0503020204020204" pitchFamily="34" charset="-122"/>
                <a:ea typeface="微软雅黑" panose="020B0503020204020204" pitchFamily="34" charset="-122"/>
              </a:rPr>
              <a:t>解决了这个问题，他用类似视觉的方式保留了图像的特征，当图像做翻转、旋转或者变换位置时，它也能有效的识别出来是类似的图像。</a:t>
            </a:r>
            <a:endParaRPr lang="zh-CN" altLang="en-US" sz="2200" dirty="0">
              <a:solidFill>
                <a:srgbClr val="0033CC"/>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9"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出现原因</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pic>
        <p:nvPicPr>
          <p:cNvPr id="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23430" b="24938"/>
          <a:stretch>
            <a:fillRect/>
          </a:stretch>
        </p:blipFill>
        <p:spPr bwMode="auto">
          <a:xfrm>
            <a:off x="1600915" y="3696668"/>
            <a:ext cx="9007801" cy="289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图示 1"/>
          <p:cNvGraphicFramePr/>
          <p:nvPr/>
        </p:nvGraphicFramePr>
        <p:xfrm>
          <a:off x="2040816" y="1354147"/>
          <a:ext cx="8128000" cy="1874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pic>
        <p:nvPicPr>
          <p:cNvPr id="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23430" b="24938"/>
          <a:stretch>
            <a:fillRect/>
          </a:stretch>
        </p:blipFill>
        <p:spPr bwMode="auto">
          <a:xfrm>
            <a:off x="1600915" y="3696668"/>
            <a:ext cx="9007801" cy="289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图示 1"/>
          <p:cNvGraphicFramePr/>
          <p:nvPr/>
        </p:nvGraphicFramePr>
        <p:xfrm>
          <a:off x="2040816" y="1354147"/>
          <a:ext cx="8128000" cy="1874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638966" y="952396"/>
            <a:ext cx="2768707"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卷积层</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提取特征</a:t>
            </a:r>
            <a:endParaRPr lang="zh-CN" altLang="en-US" sz="2200" dirty="0">
              <a:latin typeface="微软雅黑" panose="020B0503020204020204" pitchFamily="34" charset="-122"/>
              <a:ea typeface="微软雅黑" panose="020B0503020204020204" pitchFamily="34" charset="-122"/>
            </a:endParaRPr>
          </a:p>
        </p:txBody>
      </p:sp>
      <p:pic>
        <p:nvPicPr>
          <p:cNvPr id="8" name="Picture 2"/>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7407971" y="2730146"/>
            <a:ext cx="3840863" cy="38479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83" y="2006082"/>
            <a:ext cx="6241842" cy="33918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a:off x="9328403" y="2006082"/>
            <a:ext cx="0" cy="1491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862061" y="1579552"/>
            <a:ext cx="2009274" cy="430887"/>
          </a:xfrm>
          <a:prstGeom prst="rect">
            <a:avLst/>
          </a:prstGeom>
          <a:noFill/>
        </p:spPr>
        <p:txBody>
          <a:bodyPr wrap="square" rtlCol="0">
            <a:spAutoFit/>
          </a:bodyPr>
          <a:lstStyle/>
          <a:p>
            <a:pPr algn="l"/>
            <a:r>
              <a:rPr lang="zh-CN" altLang="en-US" sz="2200" dirty="0">
                <a:latin typeface="微软雅黑" panose="020B0503020204020204" pitchFamily="34" charset="-122"/>
                <a:ea typeface="微软雅黑" panose="020B0503020204020204" pitchFamily="34" charset="-122"/>
              </a:rPr>
              <a:t>卷积核</a:t>
            </a:r>
            <a:endParaRPr lang="zh-CN" altLang="en-US" sz="2200" dirty="0">
              <a:latin typeface="微软雅黑" panose="020B0503020204020204" pitchFamily="34" charset="-122"/>
              <a:ea typeface="微软雅黑" panose="020B0503020204020204" pitchFamily="34" charset="-122"/>
            </a:endParaRPr>
          </a:p>
        </p:txBody>
      </p:sp>
      <p:sp>
        <p:nvSpPr>
          <p:cNvPr id="10"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 name="Title 1"/>
          <p:cNvSpPr txBox="1"/>
          <p:nvPr>
            <p:custDataLst>
              <p:tags r:id="rId1"/>
            </p:custDataLst>
          </p:nvPr>
        </p:nvSpPr>
        <p:spPr>
          <a:xfrm>
            <a:off x="899592" y="1304528"/>
            <a:ext cx="8280920" cy="75632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dirty="0">
                <a:latin typeface="微软雅黑" panose="020B0503020204020204" pitchFamily="34" charset="-122"/>
                <a:ea typeface="微软雅黑" panose="020B0503020204020204" pitchFamily="34" charset="-122"/>
              </a:rPr>
              <a:t>卷积核是什么？</a:t>
            </a:r>
            <a:endParaRPr lang="en-US" sz="2200" dirty="0">
              <a:latin typeface="微软雅黑" panose="020B0503020204020204" pitchFamily="34" charset="-122"/>
              <a:ea typeface="微软雅黑" panose="020B0503020204020204" pitchFamily="34" charset="-122"/>
            </a:endParaRPr>
          </a:p>
        </p:txBody>
      </p:sp>
      <p:sp>
        <p:nvSpPr>
          <p:cNvPr id="4" name="矩形 3"/>
          <p:cNvSpPr/>
          <p:nvPr/>
        </p:nvSpPr>
        <p:spPr>
          <a:xfrm>
            <a:off x="899592" y="3892084"/>
            <a:ext cx="10437550" cy="1992981"/>
          </a:xfrm>
          <a:prstGeom prst="rect">
            <a:avLst/>
          </a:prstGeom>
        </p:spPr>
        <p:txBody>
          <a:bodyPr wrap="square">
            <a:spAutoFit/>
          </a:bodyPr>
          <a:lstStyle/>
          <a:p>
            <a:pPr algn="just">
              <a:lnSpc>
                <a:spcPts val="3800"/>
              </a:lnSpc>
            </a:pPr>
            <a:r>
              <a:rPr lang="zh-CN" altLang="en-US" sz="2200" dirty="0">
                <a:latin typeface="微软雅黑" panose="020B0503020204020204" pitchFamily="34" charset="-122"/>
                <a:ea typeface="微软雅黑" panose="020B0503020204020204" pitchFamily="34" charset="-122"/>
              </a:rPr>
              <a:t>卷积核</a:t>
            </a:r>
            <a:r>
              <a:rPr lang="en-US" altLang="zh-CN" sz="2200" dirty="0">
                <a:latin typeface="微软雅黑" panose="020B0503020204020204" pitchFamily="34" charset="-122"/>
                <a:ea typeface="微软雅黑" panose="020B0503020204020204" pitchFamily="34" charset="-122"/>
              </a:rPr>
              <a:t>Kernel</a:t>
            </a:r>
            <a:r>
              <a:rPr lang="zh-CN" altLang="en-US" sz="2200" dirty="0">
                <a:latin typeface="微软雅黑" panose="020B0503020204020204" pitchFamily="34" charset="-122"/>
                <a:ea typeface="微软雅黑" panose="020B0503020204020204" pitchFamily="34" charset="-122"/>
              </a:rPr>
              <a:t>也叫滤波器</a:t>
            </a:r>
            <a:r>
              <a:rPr lang="en-US" altLang="zh-CN" sz="2200" dirty="0">
                <a:latin typeface="微软雅黑" panose="020B0503020204020204" pitchFamily="34" charset="-122"/>
                <a:ea typeface="微软雅黑" panose="020B0503020204020204" pitchFamily="34" charset="-122"/>
              </a:rPr>
              <a:t>filter</a:t>
            </a:r>
            <a:r>
              <a:rPr lang="zh-CN" altLang="en-US" sz="2200" dirty="0">
                <a:latin typeface="微软雅黑" panose="020B0503020204020204" pitchFamily="34" charset="-122"/>
                <a:ea typeface="微软雅黑" panose="020B0503020204020204" pitchFamily="34" charset="-122"/>
              </a:rPr>
              <a:t>，代表图像的某种特征；也称为神经元。比如垂直边缘，水平边缘，颜色，纹理等等，这些所有神经元加起来就好比就是整张图像的特征提取器集合。卷积核越深越能检测图像更高级别，更高层次，更复杂，更抽象，更泛化的特征。</a:t>
            </a:r>
            <a:endParaRPr lang="zh-CN" altLang="en-US" sz="2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88" y="1917305"/>
            <a:ext cx="5399307" cy="1612625"/>
          </a:xfrm>
          <a:prstGeom prst="rect">
            <a:avLst/>
          </a:prstGeom>
        </p:spPr>
      </p:pic>
      <p:sp>
        <p:nvSpPr>
          <p:cNvPr id="7"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77368" y="1141854"/>
            <a:ext cx="5448935" cy="1857375"/>
          </a:xfrm>
          <a:prstGeom prst="rect">
            <a:avLst/>
          </a:prstGeom>
        </p:spPr>
      </p:pic>
      <p:pic>
        <p:nvPicPr>
          <p:cNvPr id="8" name="图片 7"/>
          <p:cNvPicPr>
            <a:picLocks noChangeAspect="1"/>
          </p:cNvPicPr>
          <p:nvPr/>
        </p:nvPicPr>
        <p:blipFill>
          <a:blip r:embed="rId2"/>
          <a:stretch>
            <a:fillRect/>
          </a:stretch>
        </p:blipFill>
        <p:spPr>
          <a:xfrm>
            <a:off x="6356586" y="1141854"/>
            <a:ext cx="5356455" cy="2251001"/>
          </a:xfrm>
          <a:prstGeom prst="rect">
            <a:avLst/>
          </a:prstGeom>
        </p:spPr>
      </p:pic>
      <p:pic>
        <p:nvPicPr>
          <p:cNvPr id="9" name="图片 8"/>
          <p:cNvPicPr>
            <a:picLocks noChangeAspect="1"/>
          </p:cNvPicPr>
          <p:nvPr/>
        </p:nvPicPr>
        <p:blipFill>
          <a:blip r:embed="rId3"/>
          <a:stretch>
            <a:fillRect/>
          </a:stretch>
        </p:blipFill>
        <p:spPr>
          <a:xfrm>
            <a:off x="205274" y="3760727"/>
            <a:ext cx="6568751" cy="2648773"/>
          </a:xfrm>
          <a:prstGeom prst="rect">
            <a:avLst/>
          </a:prstGeom>
        </p:spPr>
      </p:pic>
      <p:sp>
        <p:nvSpPr>
          <p:cNvPr id="10" name="矩形 9"/>
          <p:cNvSpPr/>
          <p:nvPr/>
        </p:nvSpPr>
        <p:spPr>
          <a:xfrm>
            <a:off x="6877762" y="4608059"/>
            <a:ext cx="4909127" cy="1030603"/>
          </a:xfrm>
          <a:prstGeom prst="rect">
            <a:avLst/>
          </a:prstGeom>
        </p:spPr>
        <p:txBody>
          <a:bodyPr wrap="square">
            <a:spAutoFit/>
          </a:bodyPr>
          <a:lstStyle/>
          <a:p>
            <a:pPr>
              <a:lnSpc>
                <a:spcPts val="3800"/>
              </a:lnSpc>
            </a:pPr>
            <a:r>
              <a:rPr lang="zh-CN" altLang="en-US" sz="2200" b="1" dirty="0">
                <a:solidFill>
                  <a:srgbClr val="0033CC"/>
                </a:solidFill>
                <a:latin typeface="微软雅黑" panose="020B0503020204020204" pitchFamily="34" charset="-122"/>
                <a:ea typeface="微软雅黑" panose="020B0503020204020204" pitchFamily="34" charset="-122"/>
              </a:rPr>
              <a:t>结论：相似则输出一个明显变大的值，否则输出极小值。</a:t>
            </a:r>
            <a:endParaRPr lang="zh-CN" altLang="en-US" sz="2200" b="1" dirty="0">
              <a:solidFill>
                <a:srgbClr val="0033CC"/>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12"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1" name="object 2"/>
          <p:cNvSpPr/>
          <p:nvPr/>
        </p:nvSpPr>
        <p:spPr>
          <a:xfrm>
            <a:off x="2293786" y="3794850"/>
            <a:ext cx="213360" cy="2014855"/>
          </a:xfrm>
          <a:custGeom>
            <a:avLst/>
            <a:gdLst/>
            <a:ahLst/>
            <a:cxnLst/>
            <a:rect l="l" t="t" r="r" b="b"/>
            <a:pathLst>
              <a:path w="213359" h="2014854">
                <a:moveTo>
                  <a:pt x="0" y="0"/>
                </a:moveTo>
                <a:lnTo>
                  <a:pt x="213171" y="0"/>
                </a:lnTo>
                <a:lnTo>
                  <a:pt x="213171" y="2014671"/>
                </a:lnTo>
                <a:lnTo>
                  <a:pt x="0" y="2014671"/>
                </a:lnTo>
                <a:lnTo>
                  <a:pt x="0" y="0"/>
                </a:lnTo>
                <a:close/>
              </a:path>
            </a:pathLst>
          </a:custGeom>
          <a:solidFill>
            <a:srgbClr val="F4CCCC">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2" name="object 3"/>
          <p:cNvSpPr/>
          <p:nvPr/>
        </p:nvSpPr>
        <p:spPr>
          <a:xfrm>
            <a:off x="2506957" y="3051622"/>
            <a:ext cx="743585" cy="2758440"/>
          </a:xfrm>
          <a:custGeom>
            <a:avLst/>
            <a:gdLst/>
            <a:ahLst/>
            <a:cxnLst/>
            <a:rect l="l" t="t" r="r" b="b"/>
            <a:pathLst>
              <a:path w="743585" h="2758440">
                <a:moveTo>
                  <a:pt x="0" y="2757899"/>
                </a:moveTo>
                <a:lnTo>
                  <a:pt x="0" y="743227"/>
                </a:lnTo>
                <a:lnTo>
                  <a:pt x="743227" y="0"/>
                </a:lnTo>
                <a:lnTo>
                  <a:pt x="743227" y="2014671"/>
                </a:lnTo>
                <a:lnTo>
                  <a:pt x="0" y="2757899"/>
                </a:lnTo>
                <a:close/>
              </a:path>
            </a:pathLst>
          </a:custGeom>
          <a:solidFill>
            <a:srgbClr val="C3A3A3">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3" name="object 4"/>
          <p:cNvSpPr/>
          <p:nvPr/>
        </p:nvSpPr>
        <p:spPr>
          <a:xfrm>
            <a:off x="2293786" y="3051622"/>
            <a:ext cx="956944" cy="743585"/>
          </a:xfrm>
          <a:custGeom>
            <a:avLst/>
            <a:gdLst/>
            <a:ahLst/>
            <a:cxnLst/>
            <a:rect l="l" t="t" r="r" b="b"/>
            <a:pathLst>
              <a:path w="956944" h="743585">
                <a:moveTo>
                  <a:pt x="213171" y="743227"/>
                </a:moveTo>
                <a:lnTo>
                  <a:pt x="0" y="743227"/>
                </a:lnTo>
                <a:lnTo>
                  <a:pt x="743227" y="0"/>
                </a:lnTo>
                <a:lnTo>
                  <a:pt x="956399" y="0"/>
                </a:lnTo>
                <a:lnTo>
                  <a:pt x="213171" y="743227"/>
                </a:lnTo>
                <a:close/>
              </a:path>
            </a:pathLst>
          </a:custGeom>
          <a:solidFill>
            <a:srgbClr val="F6D6D6">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4" name="object 5"/>
          <p:cNvSpPr/>
          <p:nvPr/>
        </p:nvSpPr>
        <p:spPr>
          <a:xfrm>
            <a:off x="2293786" y="3051622"/>
            <a:ext cx="956944" cy="2758440"/>
          </a:xfrm>
          <a:custGeom>
            <a:avLst/>
            <a:gdLst/>
            <a:ahLst/>
            <a:cxnLst/>
            <a:rect l="l" t="t" r="r" b="b"/>
            <a:pathLst>
              <a:path w="956944" h="2758440">
                <a:moveTo>
                  <a:pt x="0" y="743227"/>
                </a:moveTo>
                <a:lnTo>
                  <a:pt x="743227" y="0"/>
                </a:lnTo>
                <a:lnTo>
                  <a:pt x="956399" y="0"/>
                </a:lnTo>
                <a:lnTo>
                  <a:pt x="956399" y="2014671"/>
                </a:lnTo>
                <a:lnTo>
                  <a:pt x="213171" y="2757899"/>
                </a:lnTo>
                <a:lnTo>
                  <a:pt x="0" y="2757899"/>
                </a:lnTo>
                <a:lnTo>
                  <a:pt x="0" y="743227"/>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5" name="object 6"/>
          <p:cNvSpPr/>
          <p:nvPr/>
        </p:nvSpPr>
        <p:spPr>
          <a:xfrm>
            <a:off x="2293786" y="3051622"/>
            <a:ext cx="956944" cy="743585"/>
          </a:xfrm>
          <a:custGeom>
            <a:avLst/>
            <a:gdLst/>
            <a:ahLst/>
            <a:cxnLst/>
            <a:rect l="l" t="t" r="r" b="b"/>
            <a:pathLst>
              <a:path w="956944" h="743585">
                <a:moveTo>
                  <a:pt x="0" y="743227"/>
                </a:moveTo>
                <a:lnTo>
                  <a:pt x="213171" y="743227"/>
                </a:lnTo>
                <a:lnTo>
                  <a:pt x="956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6" name="object 7"/>
          <p:cNvSpPr/>
          <p:nvPr/>
        </p:nvSpPr>
        <p:spPr>
          <a:xfrm>
            <a:off x="2506957" y="3794850"/>
            <a:ext cx="0" cy="2014855"/>
          </a:xfrm>
          <a:custGeom>
            <a:avLst/>
            <a:gdLst/>
            <a:ahLst/>
            <a:cxnLst/>
            <a:rect l="l" t="t" r="r" b="b"/>
            <a:pathLst>
              <a:path h="2014854">
                <a:moveTo>
                  <a:pt x="0" y="0"/>
                </a:moveTo>
                <a:lnTo>
                  <a:pt x="0" y="2014671"/>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7" name="object 8"/>
          <p:cNvSpPr txBox="1"/>
          <p:nvPr/>
        </p:nvSpPr>
        <p:spPr>
          <a:xfrm>
            <a:off x="777846" y="1358352"/>
            <a:ext cx="4355450" cy="35137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zh-CN" altLang="en-US" sz="2200" spc="-5" dirty="0">
                <a:latin typeface="微软雅黑" panose="020B0503020204020204" pitchFamily="34" charset="-122"/>
                <a:ea typeface="微软雅黑" panose="020B0503020204020204" pitchFamily="34" charset="-122"/>
              </a:rPr>
              <a:t>卷积核深度应该与输入一致</a:t>
            </a:r>
            <a:endParaRPr lang="en-US" sz="2200" dirty="0">
              <a:latin typeface="微软雅黑" panose="020B0503020204020204" pitchFamily="34" charset="-122"/>
              <a:ea typeface="微软雅黑" panose="020B0503020204020204" pitchFamily="34" charset="-122"/>
            </a:endParaRPr>
          </a:p>
        </p:txBody>
      </p:sp>
      <p:sp>
        <p:nvSpPr>
          <p:cNvPr id="38" name="object 9"/>
          <p:cNvSpPr/>
          <p:nvPr/>
        </p:nvSpPr>
        <p:spPr>
          <a:xfrm>
            <a:off x="5373236" y="4081295"/>
            <a:ext cx="132080" cy="663575"/>
          </a:xfrm>
          <a:custGeom>
            <a:avLst/>
            <a:gdLst/>
            <a:ahLst/>
            <a:cxnLst/>
            <a:rect l="l" t="t" r="r" b="b"/>
            <a:pathLst>
              <a:path w="132079" h="663575">
                <a:moveTo>
                  <a:pt x="0" y="0"/>
                </a:moveTo>
                <a:lnTo>
                  <a:pt x="131602" y="0"/>
                </a:lnTo>
                <a:lnTo>
                  <a:pt x="131602" y="663202"/>
                </a:lnTo>
                <a:lnTo>
                  <a:pt x="0" y="663202"/>
                </a:lnTo>
                <a:lnTo>
                  <a:pt x="0" y="0"/>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9" name="object 10"/>
          <p:cNvSpPr/>
          <p:nvPr/>
        </p:nvSpPr>
        <p:spPr>
          <a:xfrm>
            <a:off x="5504838" y="3930597"/>
            <a:ext cx="151130" cy="814069"/>
          </a:xfrm>
          <a:custGeom>
            <a:avLst/>
            <a:gdLst/>
            <a:ahLst/>
            <a:cxnLst/>
            <a:rect l="l" t="t" r="r" b="b"/>
            <a:pathLst>
              <a:path w="151129" h="814069">
                <a:moveTo>
                  <a:pt x="0" y="813899"/>
                </a:moveTo>
                <a:lnTo>
                  <a:pt x="0" y="150697"/>
                </a:lnTo>
                <a:lnTo>
                  <a:pt x="150697" y="0"/>
                </a:lnTo>
                <a:lnTo>
                  <a:pt x="150697" y="663202"/>
                </a:lnTo>
                <a:lnTo>
                  <a:pt x="0" y="813899"/>
                </a:lnTo>
                <a:close/>
              </a:path>
            </a:pathLst>
          </a:custGeom>
          <a:solidFill>
            <a:srgbClr val="A0AEC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0" name="object 11"/>
          <p:cNvSpPr/>
          <p:nvPr/>
        </p:nvSpPr>
        <p:spPr>
          <a:xfrm>
            <a:off x="5373236" y="3930597"/>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1" name="object 12"/>
          <p:cNvSpPr/>
          <p:nvPr/>
        </p:nvSpPr>
        <p:spPr>
          <a:xfrm>
            <a:off x="5373236" y="3930597"/>
            <a:ext cx="282575" cy="814069"/>
          </a:xfrm>
          <a:custGeom>
            <a:avLst/>
            <a:gdLst/>
            <a:ahLst/>
            <a:cxnLst/>
            <a:rect l="l" t="t" r="r" b="b"/>
            <a:pathLst>
              <a:path w="282575" h="814069">
                <a:moveTo>
                  <a:pt x="0" y="150697"/>
                </a:moveTo>
                <a:lnTo>
                  <a:pt x="150697" y="0"/>
                </a:lnTo>
                <a:lnTo>
                  <a:pt x="282299" y="0"/>
                </a:lnTo>
                <a:lnTo>
                  <a:pt x="282299" y="663202"/>
                </a:lnTo>
                <a:lnTo>
                  <a:pt x="131602" y="813899"/>
                </a:lnTo>
                <a:lnTo>
                  <a:pt x="0" y="813899"/>
                </a:lnTo>
                <a:lnTo>
                  <a:pt x="0" y="150697"/>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2" name="object 13"/>
          <p:cNvSpPr/>
          <p:nvPr/>
        </p:nvSpPr>
        <p:spPr>
          <a:xfrm>
            <a:off x="5373236" y="393059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3" name="object 14"/>
          <p:cNvSpPr/>
          <p:nvPr/>
        </p:nvSpPr>
        <p:spPr>
          <a:xfrm>
            <a:off x="5504838" y="4081295"/>
            <a:ext cx="0" cy="663575"/>
          </a:xfrm>
          <a:custGeom>
            <a:avLst/>
            <a:gdLst/>
            <a:ahLst/>
            <a:cxnLst/>
            <a:rect l="l" t="t" r="r" b="b"/>
            <a:pathLst>
              <a:path h="663575">
                <a:moveTo>
                  <a:pt x="0" y="0"/>
                </a:moveTo>
                <a:lnTo>
                  <a:pt x="0" y="663202"/>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4" name="object 15"/>
          <p:cNvSpPr txBox="1"/>
          <p:nvPr/>
        </p:nvSpPr>
        <p:spPr>
          <a:xfrm>
            <a:off x="2051585" y="2530705"/>
            <a:ext cx="9230133" cy="3016210"/>
          </a:xfrm>
          <a:prstGeom prst="rect">
            <a:avLst/>
          </a:prstGeom>
        </p:spPr>
        <p:txBody>
          <a:bodyPr vert="horz" wrap="square" lIns="0" tIns="1270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pPr>
            <a:r>
              <a:rPr lang="en-US" spc="-5" dirty="0">
                <a:latin typeface="微软雅黑" panose="020B0503020204020204" pitchFamily="34" charset="-122"/>
                <a:ea typeface="微软雅黑" panose="020B0503020204020204" pitchFamily="34" charset="-122"/>
              </a:rPr>
              <a:t>32x32x</a:t>
            </a:r>
            <a:r>
              <a:rPr lang="en-US" spc="-5" dirty="0">
                <a:solidFill>
                  <a:srgbClr val="0000FF"/>
                </a:solidFill>
                <a:latin typeface="微软雅黑" panose="020B0503020204020204" pitchFamily="34" charset="-122"/>
                <a:ea typeface="微软雅黑" panose="020B0503020204020204" pitchFamily="34" charset="-122"/>
              </a:rPr>
              <a:t>3</a:t>
            </a:r>
            <a:r>
              <a:rPr lang="en-US" spc="-10" dirty="0">
                <a:solidFill>
                  <a:srgbClr val="0000FF"/>
                </a:solidFill>
                <a:latin typeface="微软雅黑" panose="020B0503020204020204" pitchFamily="34" charset="-122"/>
                <a:ea typeface="微软雅黑" panose="020B0503020204020204" pitchFamily="34" charset="-122"/>
              </a:rPr>
              <a:t> </a:t>
            </a:r>
            <a:r>
              <a:rPr lang="en-US" spc="-5" dirty="0">
                <a:latin typeface="微软雅黑" panose="020B0503020204020204" pitchFamily="34" charset="-122"/>
                <a:ea typeface="微软雅黑" panose="020B0503020204020204" pitchFamily="34" charset="-122"/>
              </a:rPr>
              <a:t>image</a:t>
            </a:r>
            <a:endParaRPr lang="en-US" spc="-5" dirty="0">
              <a:latin typeface="微软雅黑" panose="020B0503020204020204" pitchFamily="34" charset="-122"/>
              <a:ea typeface="微软雅黑" panose="020B0503020204020204" pitchFamily="34" charset="-122"/>
            </a:endParaRPr>
          </a:p>
          <a:p>
            <a:pPr>
              <a:lnSpc>
                <a:spcPct val="100000"/>
              </a:lnSpc>
              <a:spcBef>
                <a:spcPts val="50"/>
              </a:spcBef>
            </a:pPr>
            <a:endParaRPr lang="en-US" dirty="0">
              <a:latin typeface="微软雅黑" panose="020B0503020204020204" pitchFamily="34" charset="-122"/>
              <a:ea typeface="微软雅黑" panose="020B0503020204020204" pitchFamily="34" charset="-122"/>
              <a:cs typeface="Times New Roman" panose="02020603050405020304"/>
            </a:endParaRPr>
          </a:p>
          <a:p>
            <a:pPr marL="0" marR="69215" indent="0" algn="ctr">
              <a:lnSpc>
                <a:spcPct val="100000"/>
              </a:lnSpc>
              <a:buNone/>
            </a:pPr>
            <a:r>
              <a:rPr lang="en-US" spc="-5" dirty="0">
                <a:latin typeface="微软雅黑" panose="020B0503020204020204" pitchFamily="34" charset="-122"/>
                <a:ea typeface="微软雅黑" panose="020B0503020204020204" pitchFamily="34" charset="-122"/>
              </a:rPr>
              <a:t>5x5x</a:t>
            </a:r>
            <a:r>
              <a:rPr lang="en-US" spc="-5" dirty="0">
                <a:solidFill>
                  <a:srgbClr val="0000FF"/>
                </a:solidFill>
                <a:latin typeface="微软雅黑" panose="020B0503020204020204" pitchFamily="34" charset="-122"/>
                <a:ea typeface="微软雅黑" panose="020B0503020204020204" pitchFamily="34" charset="-122"/>
              </a:rPr>
              <a:t>3</a:t>
            </a:r>
            <a:r>
              <a:rPr lang="en-US" spc="-10" dirty="0">
                <a:solidFill>
                  <a:srgbClr val="0000FF"/>
                </a:solidFill>
                <a:latin typeface="微软雅黑" panose="020B0503020204020204" pitchFamily="34" charset="-122"/>
                <a:ea typeface="微软雅黑" panose="020B0503020204020204" pitchFamily="34" charset="-122"/>
              </a:rPr>
              <a:t> </a:t>
            </a:r>
            <a:r>
              <a:rPr lang="en-US" spc="-5" dirty="0">
                <a:latin typeface="微软雅黑" panose="020B0503020204020204" pitchFamily="34" charset="-122"/>
                <a:ea typeface="微软雅黑" panose="020B0503020204020204" pitchFamily="34" charset="-122"/>
              </a:rPr>
              <a:t>filter</a:t>
            </a:r>
            <a:endParaRPr lang="en-US" spc="-5" dirty="0">
              <a:latin typeface="微软雅黑" panose="020B0503020204020204" pitchFamily="34" charset="-122"/>
              <a:ea typeface="微软雅黑" panose="020B0503020204020204" pitchFamily="34" charset="-122"/>
            </a:endParaRPr>
          </a:p>
          <a:p>
            <a:pPr marL="1283970">
              <a:lnSpc>
                <a:spcPct val="100000"/>
              </a:lnSpc>
              <a:spcBef>
                <a:spcPts val="1550"/>
              </a:spcBef>
            </a:pPr>
            <a:r>
              <a:rPr lang="en-US" sz="1800" spc="-5" dirty="0">
                <a:latin typeface="微软雅黑" panose="020B0503020204020204" pitchFamily="34" charset="-122"/>
                <a:ea typeface="微软雅黑" panose="020B0503020204020204" pitchFamily="34" charset="-122"/>
              </a:rPr>
              <a:t>32 </a:t>
            </a:r>
            <a:endParaRPr lang="en-US" sz="1800" dirty="0">
              <a:latin typeface="微软雅黑" panose="020B0503020204020204" pitchFamily="34" charset="-122"/>
              <a:ea typeface="微软雅黑" panose="020B0503020204020204" pitchFamily="34" charset="-122"/>
            </a:endParaRPr>
          </a:p>
          <a:p>
            <a:pPr marL="4230370" indent="0">
              <a:lnSpc>
                <a:spcPct val="100000"/>
              </a:lnSpc>
              <a:spcBef>
                <a:spcPts val="1580"/>
              </a:spcBef>
              <a:buNone/>
            </a:pPr>
            <a:r>
              <a:rPr lang="zh-CN" altLang="en-US" sz="2200" b="1" spc="-5" dirty="0">
                <a:latin typeface="微软雅黑" panose="020B0503020204020204" pitchFamily="34" charset="-122"/>
                <a:ea typeface="微软雅黑" panose="020B0503020204020204" pitchFamily="34" charset="-122"/>
                <a:cs typeface="Arial" panose="020B0604020202020204"/>
              </a:rPr>
              <a:t>计算滤波器与图像的卷积</a:t>
            </a:r>
            <a:endParaRPr lang="zh-CN" altLang="en-US" sz="2200" b="1" spc="-5" dirty="0">
              <a:latin typeface="微软雅黑" panose="020B0503020204020204" pitchFamily="34" charset="-122"/>
              <a:ea typeface="微软雅黑" panose="020B0503020204020204" pitchFamily="34" charset="-122"/>
              <a:cs typeface="Arial" panose="020B0604020202020204"/>
            </a:endParaRPr>
          </a:p>
          <a:p>
            <a:pPr marL="4458970">
              <a:lnSpc>
                <a:spcPct val="100000"/>
              </a:lnSpc>
              <a:spcBef>
                <a:spcPts val="1580"/>
              </a:spcBef>
            </a:pPr>
            <a:r>
              <a:rPr lang="zh-CN" altLang="en-US" sz="2200" b="1" spc="-5" dirty="0">
                <a:latin typeface="微软雅黑" panose="020B0503020204020204" pitchFamily="34" charset="-122"/>
                <a:ea typeface="微软雅黑" panose="020B0503020204020204" pitchFamily="34" charset="-122"/>
                <a:cs typeface="Arial" panose="020B0604020202020204"/>
              </a:rPr>
              <a:t>即“在空间上滑动图像，计算点积”</a:t>
            </a:r>
            <a:endParaRPr lang="en-US" sz="2200" dirty="0">
              <a:latin typeface="微软雅黑" panose="020B0503020204020204" pitchFamily="34" charset="-122"/>
              <a:ea typeface="微软雅黑" panose="020B0503020204020204" pitchFamily="34" charset="-122"/>
            </a:endParaRPr>
          </a:p>
        </p:txBody>
      </p:sp>
      <p:sp>
        <p:nvSpPr>
          <p:cNvPr id="45" name="object 16"/>
          <p:cNvSpPr txBox="1"/>
          <p:nvPr/>
        </p:nvSpPr>
        <p:spPr>
          <a:xfrm>
            <a:off x="6258808" y="2275075"/>
            <a:ext cx="4879606" cy="334515"/>
          </a:xfrm>
          <a:prstGeom prst="rect">
            <a:avLst/>
          </a:prstGeom>
        </p:spPr>
        <p:txBody>
          <a:bodyPr vert="horz" wrap="square" lIns="0" tIns="10795" rIns="0" bIns="0" rtlCol="0">
            <a:spAutoFit/>
          </a:bodyPr>
          <a:lstStyle/>
          <a:p>
            <a:pPr marL="12700" marR="5080">
              <a:lnSpc>
                <a:spcPct val="101000"/>
              </a:lnSpc>
              <a:spcBef>
                <a:spcPts val="85"/>
              </a:spcBef>
            </a:pPr>
            <a:r>
              <a:rPr lang="zh-CN" altLang="en-US" sz="2200" spc="-5" dirty="0">
                <a:solidFill>
                  <a:srgbClr val="0000FF"/>
                </a:solidFill>
                <a:latin typeface="微软雅黑" panose="020B0503020204020204" pitchFamily="34" charset="-122"/>
                <a:ea typeface="微软雅黑" panose="020B0503020204020204" pitchFamily="34" charset="-122"/>
                <a:cs typeface="Arial" panose="020B0604020202020204"/>
              </a:rPr>
              <a:t>卷积核始终覆盖输入数据的各个切片</a:t>
            </a:r>
            <a:endParaRPr sz="2200" dirty="0">
              <a:latin typeface="微软雅黑" panose="020B0503020204020204" pitchFamily="34" charset="-122"/>
              <a:ea typeface="微软雅黑" panose="020B0503020204020204" pitchFamily="34" charset="-122"/>
              <a:cs typeface="Arial" panose="020B0604020202020204"/>
            </a:endParaRPr>
          </a:p>
        </p:txBody>
      </p:sp>
      <p:sp>
        <p:nvSpPr>
          <p:cNvPr id="46" name="object 17"/>
          <p:cNvSpPr/>
          <p:nvPr/>
        </p:nvSpPr>
        <p:spPr>
          <a:xfrm>
            <a:off x="6247891" y="2725047"/>
            <a:ext cx="547370" cy="488315"/>
          </a:xfrm>
          <a:custGeom>
            <a:avLst/>
            <a:gdLst/>
            <a:ahLst/>
            <a:cxnLst/>
            <a:rect l="l" t="t" r="r" b="b"/>
            <a:pathLst>
              <a:path w="547370" h="488315">
                <a:moveTo>
                  <a:pt x="547144" y="0"/>
                </a:moveTo>
                <a:lnTo>
                  <a:pt x="0" y="487865"/>
                </a:lnTo>
              </a:path>
            </a:pathLst>
          </a:custGeom>
          <a:ln w="9524">
            <a:solidFill>
              <a:srgbClr val="0000FF"/>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7" name="object 18"/>
          <p:cNvSpPr/>
          <p:nvPr/>
        </p:nvSpPr>
        <p:spPr>
          <a:xfrm>
            <a:off x="6215628" y="3201170"/>
            <a:ext cx="43180" cy="40640"/>
          </a:xfrm>
          <a:custGeom>
            <a:avLst/>
            <a:gdLst/>
            <a:ahLst/>
            <a:cxnLst/>
            <a:rect l="l" t="t" r="r" b="b"/>
            <a:pathLst>
              <a:path w="43179" h="40640">
                <a:moveTo>
                  <a:pt x="0" y="40509"/>
                </a:moveTo>
                <a:lnTo>
                  <a:pt x="21791" y="0"/>
                </a:lnTo>
                <a:lnTo>
                  <a:pt x="42733" y="23485"/>
                </a:lnTo>
                <a:lnTo>
                  <a:pt x="0" y="40509"/>
                </a:lnTo>
                <a:close/>
              </a:path>
            </a:pathLst>
          </a:custGeom>
          <a:solidFill>
            <a:srgbClr val="0000FF"/>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8" name="object 19"/>
          <p:cNvSpPr/>
          <p:nvPr/>
        </p:nvSpPr>
        <p:spPr>
          <a:xfrm>
            <a:off x="6215628" y="3201170"/>
            <a:ext cx="43180" cy="40640"/>
          </a:xfrm>
          <a:custGeom>
            <a:avLst/>
            <a:gdLst/>
            <a:ahLst/>
            <a:cxnLst/>
            <a:rect l="l" t="t" r="r" b="b"/>
            <a:pathLst>
              <a:path w="43179" h="40640">
                <a:moveTo>
                  <a:pt x="21791" y="0"/>
                </a:moveTo>
                <a:lnTo>
                  <a:pt x="0" y="40509"/>
                </a:lnTo>
                <a:lnTo>
                  <a:pt x="42733" y="23485"/>
                </a:lnTo>
                <a:lnTo>
                  <a:pt x="21791" y="0"/>
                </a:lnTo>
                <a:close/>
              </a:path>
            </a:pathLst>
          </a:custGeom>
          <a:ln w="9524">
            <a:solidFill>
              <a:srgbClr val="0000FF"/>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9" name="object 20"/>
          <p:cNvSpPr/>
          <p:nvPr/>
        </p:nvSpPr>
        <p:spPr>
          <a:xfrm>
            <a:off x="3383014" y="2353959"/>
            <a:ext cx="2527300" cy="223520"/>
          </a:xfrm>
          <a:custGeom>
            <a:avLst/>
            <a:gdLst/>
            <a:ahLst/>
            <a:cxnLst/>
            <a:rect l="l" t="t" r="r" b="b"/>
            <a:pathLst>
              <a:path w="2527300" h="223519">
                <a:moveTo>
                  <a:pt x="2526971" y="0"/>
                </a:moveTo>
                <a:lnTo>
                  <a:pt x="0" y="223270"/>
                </a:lnTo>
              </a:path>
            </a:pathLst>
          </a:custGeom>
          <a:ln w="9524">
            <a:solidFill>
              <a:srgbClr val="0000FF"/>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0" name="object 21"/>
          <p:cNvSpPr/>
          <p:nvPr/>
        </p:nvSpPr>
        <p:spPr>
          <a:xfrm>
            <a:off x="3339956" y="2561558"/>
            <a:ext cx="44450" cy="31750"/>
          </a:xfrm>
          <a:custGeom>
            <a:avLst/>
            <a:gdLst/>
            <a:ahLst/>
            <a:cxnLst/>
            <a:rect l="l" t="t" r="r" b="b"/>
            <a:pathLst>
              <a:path w="44450" h="31750">
                <a:moveTo>
                  <a:pt x="44442" y="31343"/>
                </a:moveTo>
                <a:lnTo>
                  <a:pt x="0" y="19476"/>
                </a:lnTo>
                <a:lnTo>
                  <a:pt x="41672" y="0"/>
                </a:lnTo>
                <a:lnTo>
                  <a:pt x="44442" y="31343"/>
                </a:lnTo>
                <a:close/>
              </a:path>
            </a:pathLst>
          </a:custGeom>
          <a:solidFill>
            <a:srgbClr val="0000FF"/>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1" name="object 22"/>
          <p:cNvSpPr/>
          <p:nvPr/>
        </p:nvSpPr>
        <p:spPr>
          <a:xfrm>
            <a:off x="3339956" y="2561558"/>
            <a:ext cx="44450" cy="31750"/>
          </a:xfrm>
          <a:custGeom>
            <a:avLst/>
            <a:gdLst/>
            <a:ahLst/>
            <a:cxnLst/>
            <a:rect l="l" t="t" r="r" b="b"/>
            <a:pathLst>
              <a:path w="44450" h="31750">
                <a:moveTo>
                  <a:pt x="41672" y="0"/>
                </a:moveTo>
                <a:lnTo>
                  <a:pt x="0" y="19476"/>
                </a:lnTo>
                <a:lnTo>
                  <a:pt x="44442" y="31343"/>
                </a:lnTo>
                <a:lnTo>
                  <a:pt x="41672" y="0"/>
                </a:lnTo>
                <a:close/>
              </a:path>
            </a:pathLst>
          </a:custGeom>
          <a:ln w="9524">
            <a:solidFill>
              <a:srgbClr val="0000FF"/>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2" name="object 24"/>
          <p:cNvSpPr txBox="1"/>
          <p:nvPr/>
        </p:nvSpPr>
        <p:spPr>
          <a:xfrm>
            <a:off x="2903236" y="5437157"/>
            <a:ext cx="280035" cy="269304"/>
          </a:xfrm>
          <a:prstGeom prst="rect">
            <a:avLst/>
          </a:prstGeom>
        </p:spPr>
        <p:txBody>
          <a:bodyPr vert="horz" wrap="square" lIns="0" tIns="0" rIns="0" bIns="0" rtlCol="0">
            <a:spAutoFit/>
          </a:bodyPr>
          <a:lstStyle/>
          <a:p>
            <a:pPr marL="12700">
              <a:lnSpc>
                <a:spcPts val="2090"/>
              </a:lnSpc>
            </a:pPr>
            <a:r>
              <a:rPr sz="1800" spc="-5" dirty="0">
                <a:latin typeface="微软雅黑" panose="020B0503020204020204" pitchFamily="34" charset="-122"/>
                <a:ea typeface="微软雅黑" panose="020B0503020204020204" pitchFamily="34" charset="-122"/>
                <a:cs typeface="Arial" panose="020B0604020202020204"/>
              </a:rPr>
              <a:t>32</a:t>
            </a:r>
            <a:endParaRPr sz="1800">
              <a:latin typeface="微软雅黑" panose="020B0503020204020204" pitchFamily="34" charset="-122"/>
              <a:ea typeface="微软雅黑" panose="020B0503020204020204" pitchFamily="34" charset="-122"/>
              <a:cs typeface="Arial" panose="020B0604020202020204"/>
            </a:endParaRPr>
          </a:p>
        </p:txBody>
      </p:sp>
      <p:sp>
        <p:nvSpPr>
          <p:cNvPr id="53" name="object 25"/>
          <p:cNvSpPr txBox="1"/>
          <p:nvPr/>
        </p:nvSpPr>
        <p:spPr>
          <a:xfrm>
            <a:off x="2308823" y="5828790"/>
            <a:ext cx="153035" cy="269304"/>
          </a:xfrm>
          <a:prstGeom prst="rect">
            <a:avLst/>
          </a:prstGeom>
        </p:spPr>
        <p:txBody>
          <a:bodyPr vert="horz" wrap="square" lIns="0" tIns="0" rIns="0" bIns="0" rtlCol="0">
            <a:spAutoFit/>
          </a:bodyPr>
          <a:lstStyle/>
          <a:p>
            <a:pPr marL="12700">
              <a:lnSpc>
                <a:spcPts val="2090"/>
              </a:lnSpc>
            </a:pPr>
            <a:r>
              <a:rPr sz="1800" dirty="0">
                <a:latin typeface="微软雅黑" panose="020B0503020204020204" pitchFamily="34" charset="-122"/>
                <a:ea typeface="微软雅黑" panose="020B0503020204020204" pitchFamily="34" charset="-122"/>
                <a:cs typeface="Arial" panose="020B0604020202020204"/>
              </a:rPr>
              <a:t>3</a:t>
            </a:r>
            <a:endParaRPr sz="1800">
              <a:latin typeface="微软雅黑" panose="020B0503020204020204" pitchFamily="34" charset="-122"/>
              <a:ea typeface="微软雅黑" panose="020B0503020204020204" pitchFamily="34" charset="-122"/>
              <a:cs typeface="Arial" panose="020B0604020202020204"/>
            </a:endParaRPr>
          </a:p>
        </p:txBody>
      </p:sp>
      <p:sp>
        <p:nvSpPr>
          <p:cNvPr id="26"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p:nvPr/>
        </p:nvSpPr>
        <p:spPr>
          <a:xfrm>
            <a:off x="2687249" y="3696811"/>
            <a:ext cx="132080" cy="663575"/>
          </a:xfrm>
          <a:custGeom>
            <a:avLst/>
            <a:gdLst/>
            <a:ahLst/>
            <a:cxnLst/>
            <a:rect l="l" t="t" r="r" b="b"/>
            <a:pathLst>
              <a:path w="132080" h="663575">
                <a:moveTo>
                  <a:pt x="0" y="0"/>
                </a:moveTo>
                <a:lnTo>
                  <a:pt x="131602" y="0"/>
                </a:lnTo>
                <a:lnTo>
                  <a:pt x="131602" y="663202"/>
                </a:lnTo>
                <a:lnTo>
                  <a:pt x="0" y="663202"/>
                </a:lnTo>
                <a:lnTo>
                  <a:pt x="0" y="0"/>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 name="object 3"/>
          <p:cNvSpPr/>
          <p:nvPr/>
        </p:nvSpPr>
        <p:spPr>
          <a:xfrm>
            <a:off x="2818852" y="3546113"/>
            <a:ext cx="151130" cy="814069"/>
          </a:xfrm>
          <a:custGeom>
            <a:avLst/>
            <a:gdLst/>
            <a:ahLst/>
            <a:cxnLst/>
            <a:rect l="l" t="t" r="r" b="b"/>
            <a:pathLst>
              <a:path w="151130" h="814069">
                <a:moveTo>
                  <a:pt x="0" y="813899"/>
                </a:moveTo>
                <a:lnTo>
                  <a:pt x="0" y="150697"/>
                </a:lnTo>
                <a:lnTo>
                  <a:pt x="150697" y="0"/>
                </a:lnTo>
                <a:lnTo>
                  <a:pt x="150697" y="663202"/>
                </a:lnTo>
                <a:lnTo>
                  <a:pt x="0" y="813899"/>
                </a:lnTo>
                <a:close/>
              </a:path>
            </a:pathLst>
          </a:custGeom>
          <a:solidFill>
            <a:srgbClr val="A0AEC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4"/>
          <p:cNvSpPr/>
          <p:nvPr/>
        </p:nvSpPr>
        <p:spPr>
          <a:xfrm>
            <a:off x="2687249" y="3546113"/>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 name="object 5"/>
          <p:cNvSpPr/>
          <p:nvPr/>
        </p:nvSpPr>
        <p:spPr>
          <a:xfrm>
            <a:off x="2687249" y="3546113"/>
            <a:ext cx="282575" cy="814069"/>
          </a:xfrm>
          <a:custGeom>
            <a:avLst/>
            <a:gdLst/>
            <a:ahLst/>
            <a:cxnLst/>
            <a:rect l="l" t="t" r="r" b="b"/>
            <a:pathLst>
              <a:path w="282575" h="814069">
                <a:moveTo>
                  <a:pt x="0" y="150697"/>
                </a:moveTo>
                <a:lnTo>
                  <a:pt x="150697" y="0"/>
                </a:lnTo>
                <a:lnTo>
                  <a:pt x="282299" y="0"/>
                </a:lnTo>
                <a:lnTo>
                  <a:pt x="282299" y="663202"/>
                </a:lnTo>
                <a:lnTo>
                  <a:pt x="131602" y="813899"/>
                </a:lnTo>
                <a:lnTo>
                  <a:pt x="0" y="813899"/>
                </a:lnTo>
                <a:lnTo>
                  <a:pt x="0" y="150697"/>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6"/>
          <p:cNvSpPr/>
          <p:nvPr/>
        </p:nvSpPr>
        <p:spPr>
          <a:xfrm>
            <a:off x="2687249" y="3546113"/>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 name="object 7"/>
          <p:cNvSpPr/>
          <p:nvPr/>
        </p:nvSpPr>
        <p:spPr>
          <a:xfrm>
            <a:off x="2818852" y="3696811"/>
            <a:ext cx="0" cy="663575"/>
          </a:xfrm>
          <a:custGeom>
            <a:avLst/>
            <a:gdLst/>
            <a:ahLst/>
            <a:cxnLst/>
            <a:rect l="l" t="t" r="r" b="b"/>
            <a:pathLst>
              <a:path h="663575">
                <a:moveTo>
                  <a:pt x="0" y="0"/>
                </a:moveTo>
                <a:lnTo>
                  <a:pt x="0" y="663202"/>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8"/>
          <p:cNvSpPr/>
          <p:nvPr/>
        </p:nvSpPr>
        <p:spPr>
          <a:xfrm>
            <a:off x="4283500" y="3811914"/>
            <a:ext cx="282575" cy="282575"/>
          </a:xfrm>
          <a:custGeom>
            <a:avLst/>
            <a:gdLst/>
            <a:ahLst/>
            <a:cxnLst/>
            <a:rect l="l" t="t" r="r" b="b"/>
            <a:pathLst>
              <a:path w="282575" h="282575">
                <a:moveTo>
                  <a:pt x="141149" y="282299"/>
                </a:moveTo>
                <a:lnTo>
                  <a:pt x="96535" y="275104"/>
                </a:lnTo>
                <a:lnTo>
                  <a:pt x="57788" y="255066"/>
                </a:lnTo>
                <a:lnTo>
                  <a:pt x="27233" y="224511"/>
                </a:lnTo>
                <a:lnTo>
                  <a:pt x="7195" y="185764"/>
                </a:lnTo>
                <a:lnTo>
                  <a:pt x="0" y="141149"/>
                </a:lnTo>
                <a:lnTo>
                  <a:pt x="7195" y="96535"/>
                </a:lnTo>
                <a:lnTo>
                  <a:pt x="27233" y="57788"/>
                </a:lnTo>
                <a:lnTo>
                  <a:pt x="57788" y="27233"/>
                </a:lnTo>
                <a:lnTo>
                  <a:pt x="96535" y="7195"/>
                </a:lnTo>
                <a:lnTo>
                  <a:pt x="141149" y="0"/>
                </a:lnTo>
                <a:lnTo>
                  <a:pt x="168815" y="2737"/>
                </a:lnTo>
                <a:lnTo>
                  <a:pt x="219460" y="23714"/>
                </a:lnTo>
                <a:lnTo>
                  <a:pt x="258585" y="62839"/>
                </a:lnTo>
                <a:lnTo>
                  <a:pt x="279562" y="113484"/>
                </a:lnTo>
                <a:lnTo>
                  <a:pt x="282299" y="141149"/>
                </a:lnTo>
                <a:lnTo>
                  <a:pt x="275104" y="185764"/>
                </a:lnTo>
                <a:lnTo>
                  <a:pt x="255066" y="224511"/>
                </a:lnTo>
                <a:lnTo>
                  <a:pt x="224511" y="255066"/>
                </a:lnTo>
                <a:lnTo>
                  <a:pt x="185764" y="275104"/>
                </a:lnTo>
                <a:lnTo>
                  <a:pt x="141149" y="282299"/>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9"/>
          <p:cNvSpPr/>
          <p:nvPr/>
        </p:nvSpPr>
        <p:spPr>
          <a:xfrm>
            <a:off x="4283500" y="3811914"/>
            <a:ext cx="282575" cy="282575"/>
          </a:xfrm>
          <a:custGeom>
            <a:avLst/>
            <a:gdLst/>
            <a:ahLst/>
            <a:cxnLst/>
            <a:rect l="l" t="t" r="r" b="b"/>
            <a:pathLst>
              <a:path w="282575" h="282575">
                <a:moveTo>
                  <a:pt x="0" y="141149"/>
                </a:moveTo>
                <a:lnTo>
                  <a:pt x="7195" y="96535"/>
                </a:lnTo>
                <a:lnTo>
                  <a:pt x="27233" y="57788"/>
                </a:lnTo>
                <a:lnTo>
                  <a:pt x="57788" y="27233"/>
                </a:lnTo>
                <a:lnTo>
                  <a:pt x="96535" y="7195"/>
                </a:lnTo>
                <a:lnTo>
                  <a:pt x="141149" y="0"/>
                </a:lnTo>
                <a:lnTo>
                  <a:pt x="195165" y="10744"/>
                </a:lnTo>
                <a:lnTo>
                  <a:pt x="240958" y="41341"/>
                </a:lnTo>
                <a:lnTo>
                  <a:pt x="271555" y="87134"/>
                </a:lnTo>
                <a:lnTo>
                  <a:pt x="282299" y="141149"/>
                </a:lnTo>
                <a:lnTo>
                  <a:pt x="275104" y="185764"/>
                </a:lnTo>
                <a:lnTo>
                  <a:pt x="255066" y="224511"/>
                </a:lnTo>
                <a:lnTo>
                  <a:pt x="224511" y="255066"/>
                </a:lnTo>
                <a:lnTo>
                  <a:pt x="185764" y="275104"/>
                </a:lnTo>
                <a:lnTo>
                  <a:pt x="141149" y="282299"/>
                </a:lnTo>
                <a:lnTo>
                  <a:pt x="96535" y="275104"/>
                </a:lnTo>
                <a:lnTo>
                  <a:pt x="57788" y="255066"/>
                </a:lnTo>
                <a:lnTo>
                  <a:pt x="27233" y="224511"/>
                </a:lnTo>
                <a:lnTo>
                  <a:pt x="7195" y="185764"/>
                </a:lnTo>
                <a:lnTo>
                  <a:pt x="0" y="141149"/>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 name="object 10"/>
          <p:cNvSpPr/>
          <p:nvPr/>
        </p:nvSpPr>
        <p:spPr>
          <a:xfrm>
            <a:off x="2794000" y="3953063"/>
            <a:ext cx="1489710" cy="399415"/>
          </a:xfrm>
          <a:custGeom>
            <a:avLst/>
            <a:gdLst/>
            <a:ahLst/>
            <a:cxnLst/>
            <a:rect l="l" t="t" r="r" b="b"/>
            <a:pathLst>
              <a:path w="1489710" h="399414">
                <a:moveTo>
                  <a:pt x="0" y="398999"/>
                </a:moveTo>
                <a:lnTo>
                  <a:pt x="14894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 name="object 11"/>
          <p:cNvSpPr/>
          <p:nvPr/>
        </p:nvSpPr>
        <p:spPr>
          <a:xfrm>
            <a:off x="2813500" y="3715764"/>
            <a:ext cx="1470025" cy="237490"/>
          </a:xfrm>
          <a:custGeom>
            <a:avLst/>
            <a:gdLst/>
            <a:ahLst/>
            <a:cxnLst/>
            <a:rect l="l" t="t" r="r" b="b"/>
            <a:pathLst>
              <a:path w="1470025" h="237489">
                <a:moveTo>
                  <a:pt x="0" y="0"/>
                </a:moveTo>
                <a:lnTo>
                  <a:pt x="1469999" y="23729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 name="object 12"/>
          <p:cNvSpPr/>
          <p:nvPr/>
        </p:nvSpPr>
        <p:spPr>
          <a:xfrm>
            <a:off x="2949700" y="3566364"/>
            <a:ext cx="1334135" cy="386715"/>
          </a:xfrm>
          <a:custGeom>
            <a:avLst/>
            <a:gdLst/>
            <a:ahLst/>
            <a:cxnLst/>
            <a:rect l="l" t="t" r="r" b="b"/>
            <a:pathLst>
              <a:path w="1334135" h="386714">
                <a:moveTo>
                  <a:pt x="0" y="0"/>
                </a:moveTo>
                <a:lnTo>
                  <a:pt x="1333799" y="38669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3"/>
          <p:cNvSpPr/>
          <p:nvPr/>
        </p:nvSpPr>
        <p:spPr>
          <a:xfrm>
            <a:off x="2975800" y="3953063"/>
            <a:ext cx="1308100" cy="250190"/>
          </a:xfrm>
          <a:custGeom>
            <a:avLst/>
            <a:gdLst/>
            <a:ahLst/>
            <a:cxnLst/>
            <a:rect l="l" t="t" r="r" b="b"/>
            <a:pathLst>
              <a:path w="1308100" h="250189">
                <a:moveTo>
                  <a:pt x="0" y="249599"/>
                </a:moveTo>
                <a:lnTo>
                  <a:pt x="13076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4"/>
          <p:cNvSpPr txBox="1"/>
          <p:nvPr/>
        </p:nvSpPr>
        <p:spPr>
          <a:xfrm>
            <a:off x="2956375" y="4937995"/>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32</a:t>
            </a:r>
            <a:endParaRPr sz="1800">
              <a:latin typeface="微软雅黑" panose="020B0503020204020204" pitchFamily="34" charset="-122"/>
              <a:ea typeface="微软雅黑" panose="020B0503020204020204" pitchFamily="34" charset="-122"/>
              <a:cs typeface="Arial" panose="020B0604020202020204"/>
            </a:endParaRPr>
          </a:p>
        </p:txBody>
      </p:sp>
      <p:sp>
        <p:nvSpPr>
          <p:cNvPr id="17" name="object 15"/>
          <p:cNvSpPr txBox="1"/>
          <p:nvPr/>
        </p:nvSpPr>
        <p:spPr>
          <a:xfrm>
            <a:off x="681403" y="1313890"/>
            <a:ext cx="5543415" cy="35137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zh-CN" altLang="en-US" sz="2200" spc="-5" dirty="0">
                <a:latin typeface="微软雅黑" panose="020B0503020204020204" pitchFamily="34" charset="-122"/>
                <a:ea typeface="微软雅黑" panose="020B0503020204020204" pitchFamily="34" charset="-122"/>
              </a:rPr>
              <a:t>利用卷积核进行卷积计算</a:t>
            </a:r>
            <a:endParaRPr lang="en-US" sz="2200" spc="-5" dirty="0">
              <a:latin typeface="微软雅黑" panose="020B0503020204020204" pitchFamily="34" charset="-122"/>
              <a:ea typeface="微软雅黑" panose="020B0503020204020204" pitchFamily="34" charset="-122"/>
            </a:endParaRPr>
          </a:p>
        </p:txBody>
      </p:sp>
      <p:sp>
        <p:nvSpPr>
          <p:cNvPr id="18" name="object 16"/>
          <p:cNvSpPr/>
          <p:nvPr/>
        </p:nvSpPr>
        <p:spPr>
          <a:xfrm>
            <a:off x="2270725" y="3317342"/>
            <a:ext cx="213360" cy="2014855"/>
          </a:xfrm>
          <a:custGeom>
            <a:avLst/>
            <a:gdLst/>
            <a:ahLst/>
            <a:cxnLst/>
            <a:rect l="l" t="t" r="r" b="b"/>
            <a:pathLst>
              <a:path w="213359" h="2014854">
                <a:moveTo>
                  <a:pt x="0" y="0"/>
                </a:moveTo>
                <a:lnTo>
                  <a:pt x="213171" y="0"/>
                </a:lnTo>
                <a:lnTo>
                  <a:pt x="213171" y="2014671"/>
                </a:lnTo>
                <a:lnTo>
                  <a:pt x="0" y="2014671"/>
                </a:lnTo>
                <a:lnTo>
                  <a:pt x="0" y="0"/>
                </a:lnTo>
                <a:close/>
              </a:path>
            </a:pathLst>
          </a:custGeom>
          <a:solidFill>
            <a:srgbClr val="F4CCCC">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17"/>
          <p:cNvSpPr/>
          <p:nvPr/>
        </p:nvSpPr>
        <p:spPr>
          <a:xfrm>
            <a:off x="2483896" y="2574113"/>
            <a:ext cx="743585" cy="2758440"/>
          </a:xfrm>
          <a:custGeom>
            <a:avLst/>
            <a:gdLst/>
            <a:ahLst/>
            <a:cxnLst/>
            <a:rect l="l" t="t" r="r" b="b"/>
            <a:pathLst>
              <a:path w="743585" h="2758440">
                <a:moveTo>
                  <a:pt x="0" y="2757899"/>
                </a:moveTo>
                <a:lnTo>
                  <a:pt x="0" y="743227"/>
                </a:lnTo>
                <a:lnTo>
                  <a:pt x="743227" y="0"/>
                </a:lnTo>
                <a:lnTo>
                  <a:pt x="743227" y="2014671"/>
                </a:lnTo>
                <a:lnTo>
                  <a:pt x="0" y="2757899"/>
                </a:lnTo>
                <a:close/>
              </a:path>
            </a:pathLst>
          </a:custGeom>
          <a:solidFill>
            <a:srgbClr val="C3A3A3">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0" name="object 18"/>
          <p:cNvSpPr/>
          <p:nvPr/>
        </p:nvSpPr>
        <p:spPr>
          <a:xfrm>
            <a:off x="2270725" y="2574113"/>
            <a:ext cx="956944" cy="743585"/>
          </a:xfrm>
          <a:custGeom>
            <a:avLst/>
            <a:gdLst/>
            <a:ahLst/>
            <a:cxnLst/>
            <a:rect l="l" t="t" r="r" b="b"/>
            <a:pathLst>
              <a:path w="956944" h="743585">
                <a:moveTo>
                  <a:pt x="213171" y="743227"/>
                </a:moveTo>
                <a:lnTo>
                  <a:pt x="0" y="743227"/>
                </a:lnTo>
                <a:lnTo>
                  <a:pt x="743227" y="0"/>
                </a:lnTo>
                <a:lnTo>
                  <a:pt x="956399" y="0"/>
                </a:lnTo>
                <a:lnTo>
                  <a:pt x="213171" y="743227"/>
                </a:lnTo>
                <a:close/>
              </a:path>
            </a:pathLst>
          </a:custGeom>
          <a:solidFill>
            <a:srgbClr val="F6D6D6">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1" name="object 19"/>
          <p:cNvSpPr/>
          <p:nvPr/>
        </p:nvSpPr>
        <p:spPr>
          <a:xfrm>
            <a:off x="2270725" y="2574113"/>
            <a:ext cx="956944" cy="2758440"/>
          </a:xfrm>
          <a:custGeom>
            <a:avLst/>
            <a:gdLst/>
            <a:ahLst/>
            <a:cxnLst/>
            <a:rect l="l" t="t" r="r" b="b"/>
            <a:pathLst>
              <a:path w="956944" h="2758440">
                <a:moveTo>
                  <a:pt x="0" y="743227"/>
                </a:moveTo>
                <a:lnTo>
                  <a:pt x="743227" y="0"/>
                </a:lnTo>
                <a:lnTo>
                  <a:pt x="956399" y="0"/>
                </a:lnTo>
                <a:lnTo>
                  <a:pt x="956399" y="2014671"/>
                </a:lnTo>
                <a:lnTo>
                  <a:pt x="213171" y="2757899"/>
                </a:lnTo>
                <a:lnTo>
                  <a:pt x="0" y="2757899"/>
                </a:lnTo>
                <a:lnTo>
                  <a:pt x="0" y="743227"/>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2" name="object 20"/>
          <p:cNvSpPr/>
          <p:nvPr/>
        </p:nvSpPr>
        <p:spPr>
          <a:xfrm>
            <a:off x="2270725" y="2574113"/>
            <a:ext cx="956944" cy="743585"/>
          </a:xfrm>
          <a:custGeom>
            <a:avLst/>
            <a:gdLst/>
            <a:ahLst/>
            <a:cxnLst/>
            <a:rect l="l" t="t" r="r" b="b"/>
            <a:pathLst>
              <a:path w="956944" h="743585">
                <a:moveTo>
                  <a:pt x="0" y="743227"/>
                </a:moveTo>
                <a:lnTo>
                  <a:pt x="213171" y="743227"/>
                </a:lnTo>
                <a:lnTo>
                  <a:pt x="956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3" name="object 21"/>
          <p:cNvSpPr/>
          <p:nvPr/>
        </p:nvSpPr>
        <p:spPr>
          <a:xfrm>
            <a:off x="2483896" y="3317342"/>
            <a:ext cx="0" cy="2014855"/>
          </a:xfrm>
          <a:custGeom>
            <a:avLst/>
            <a:gdLst/>
            <a:ahLst/>
            <a:cxnLst/>
            <a:rect l="l" t="t" r="r" b="b"/>
            <a:pathLst>
              <a:path h="2014854">
                <a:moveTo>
                  <a:pt x="0" y="0"/>
                </a:moveTo>
                <a:lnTo>
                  <a:pt x="0" y="2014671"/>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4" name="object 22"/>
          <p:cNvSpPr txBox="1"/>
          <p:nvPr/>
        </p:nvSpPr>
        <p:spPr>
          <a:xfrm>
            <a:off x="3320675" y="2212571"/>
            <a:ext cx="4092921" cy="971228"/>
          </a:xfrm>
          <a:prstGeom prst="rect">
            <a:avLst/>
          </a:prstGeom>
        </p:spPr>
        <p:txBody>
          <a:bodyPr vert="horz" wrap="square" lIns="0" tIns="27940" rIns="0" bIns="0" rtlCol="0">
            <a:spAutoFit/>
          </a:bodyPr>
          <a:lstStyle/>
          <a:p>
            <a:pPr marL="1293495" marR="5080">
              <a:lnSpc>
                <a:spcPts val="2850"/>
              </a:lnSpc>
              <a:spcBef>
                <a:spcPts val="220"/>
              </a:spcBef>
            </a:pPr>
            <a:r>
              <a:rPr sz="2200" spc="-5" dirty="0">
                <a:solidFill>
                  <a:srgbClr val="FF0000"/>
                </a:solidFill>
                <a:latin typeface="微软雅黑" panose="020B0503020204020204" pitchFamily="34" charset="-122"/>
                <a:ea typeface="微软雅黑" panose="020B0503020204020204" pitchFamily="34" charset="-122"/>
                <a:cs typeface="Arial" panose="020B0604020202020204"/>
              </a:rPr>
              <a:t>32x32x3</a:t>
            </a:r>
            <a:r>
              <a:rPr sz="2200" spc="-95" dirty="0">
                <a:solidFill>
                  <a:srgbClr val="FF0000"/>
                </a:solidFill>
                <a:latin typeface="微软雅黑" panose="020B0503020204020204" pitchFamily="34" charset="-122"/>
                <a:ea typeface="微软雅黑" panose="020B0503020204020204" pitchFamily="34" charset="-122"/>
                <a:cs typeface="Arial" panose="020B0604020202020204"/>
              </a:rPr>
              <a:t> </a:t>
            </a:r>
            <a:r>
              <a:rPr sz="2200" spc="-5" dirty="0">
                <a:solidFill>
                  <a:srgbClr val="FF0000"/>
                </a:solidFill>
                <a:latin typeface="微软雅黑" panose="020B0503020204020204" pitchFamily="34" charset="-122"/>
                <a:ea typeface="微软雅黑" panose="020B0503020204020204" pitchFamily="34" charset="-122"/>
                <a:cs typeface="Arial" panose="020B0604020202020204"/>
              </a:rPr>
              <a:t>image  </a:t>
            </a:r>
            <a:r>
              <a:rPr sz="2200" spc="-5" dirty="0">
                <a:solidFill>
                  <a:srgbClr val="0000FF"/>
                </a:solidFill>
                <a:latin typeface="微软雅黑" panose="020B0503020204020204" pitchFamily="34" charset="-122"/>
                <a:ea typeface="微软雅黑" panose="020B0503020204020204" pitchFamily="34" charset="-122"/>
                <a:cs typeface="Arial" panose="020B0604020202020204"/>
              </a:rPr>
              <a:t>5x5x3</a:t>
            </a:r>
            <a:r>
              <a:rPr sz="2200" spc="-20" dirty="0">
                <a:solidFill>
                  <a:srgbClr val="0000FF"/>
                </a:solidFill>
                <a:latin typeface="微软雅黑" panose="020B0503020204020204" pitchFamily="34" charset="-122"/>
                <a:ea typeface="微软雅黑" panose="020B0503020204020204" pitchFamily="34" charset="-122"/>
                <a:cs typeface="Arial" panose="020B0604020202020204"/>
              </a:rPr>
              <a:t> </a:t>
            </a:r>
            <a:r>
              <a:rPr sz="2200" spc="-5" dirty="0">
                <a:solidFill>
                  <a:srgbClr val="0000FF"/>
                </a:solidFill>
                <a:latin typeface="微软雅黑" panose="020B0503020204020204" pitchFamily="34" charset="-122"/>
                <a:ea typeface="微软雅黑" panose="020B0503020204020204" pitchFamily="34" charset="-122"/>
                <a:cs typeface="Arial" panose="020B0604020202020204"/>
              </a:rPr>
              <a:t>filter</a:t>
            </a:r>
            <a:endParaRPr sz="2200" dirty="0">
              <a:latin typeface="微软雅黑" panose="020B0503020204020204" pitchFamily="34" charset="-122"/>
              <a:ea typeface="微软雅黑" panose="020B0503020204020204" pitchFamily="34" charset="-122"/>
              <a:cs typeface="Arial" panose="020B0604020202020204"/>
            </a:endParaRPr>
          </a:p>
          <a:p>
            <a:pPr marL="12700">
              <a:lnSpc>
                <a:spcPts val="1475"/>
              </a:lnSpc>
            </a:pPr>
            <a:r>
              <a:rPr sz="1800" spc="-5" dirty="0">
                <a:latin typeface="微软雅黑" panose="020B0503020204020204" pitchFamily="34" charset="-122"/>
                <a:ea typeface="微软雅黑" panose="020B0503020204020204" pitchFamily="34" charset="-122"/>
                <a:cs typeface="Arial" panose="020B0604020202020204"/>
              </a:rPr>
              <a:t>32</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25" name="object 23"/>
          <p:cNvSpPr/>
          <p:nvPr/>
        </p:nvSpPr>
        <p:spPr>
          <a:xfrm>
            <a:off x="3453111" y="2393513"/>
            <a:ext cx="929005" cy="220345"/>
          </a:xfrm>
          <a:custGeom>
            <a:avLst/>
            <a:gdLst/>
            <a:ahLst/>
            <a:cxnLst/>
            <a:rect l="l" t="t" r="r" b="b"/>
            <a:pathLst>
              <a:path w="929004" h="220344">
                <a:moveTo>
                  <a:pt x="928687" y="0"/>
                </a:moveTo>
                <a:lnTo>
                  <a:pt x="0" y="219930"/>
                </a:lnTo>
              </a:path>
            </a:pathLst>
          </a:custGeom>
          <a:ln w="9524">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6" name="object 24"/>
          <p:cNvSpPr/>
          <p:nvPr/>
        </p:nvSpPr>
        <p:spPr>
          <a:xfrm>
            <a:off x="3411049" y="2598134"/>
            <a:ext cx="45720" cy="31115"/>
          </a:xfrm>
          <a:custGeom>
            <a:avLst/>
            <a:gdLst/>
            <a:ahLst/>
            <a:cxnLst/>
            <a:rect l="l" t="t" r="r" b="b"/>
            <a:pathLst>
              <a:path w="45719" h="31115">
                <a:moveTo>
                  <a:pt x="45687" y="30618"/>
                </a:moveTo>
                <a:lnTo>
                  <a:pt x="0" y="25270"/>
                </a:lnTo>
                <a:lnTo>
                  <a:pt x="38436" y="0"/>
                </a:lnTo>
                <a:lnTo>
                  <a:pt x="45687" y="30618"/>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7" name="object 25"/>
          <p:cNvSpPr/>
          <p:nvPr/>
        </p:nvSpPr>
        <p:spPr>
          <a:xfrm>
            <a:off x="3411049" y="2598134"/>
            <a:ext cx="45720" cy="31115"/>
          </a:xfrm>
          <a:custGeom>
            <a:avLst/>
            <a:gdLst/>
            <a:ahLst/>
            <a:cxnLst/>
            <a:rect l="l" t="t" r="r" b="b"/>
            <a:pathLst>
              <a:path w="45719" h="31115">
                <a:moveTo>
                  <a:pt x="38436" y="0"/>
                </a:moveTo>
                <a:lnTo>
                  <a:pt x="0" y="25270"/>
                </a:lnTo>
                <a:lnTo>
                  <a:pt x="45687" y="30618"/>
                </a:lnTo>
                <a:lnTo>
                  <a:pt x="38436" y="0"/>
                </a:lnTo>
                <a:close/>
              </a:path>
            </a:pathLst>
          </a:custGeom>
          <a:ln w="9524">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8" name="object 26"/>
          <p:cNvSpPr/>
          <p:nvPr/>
        </p:nvSpPr>
        <p:spPr>
          <a:xfrm>
            <a:off x="3139765" y="2877039"/>
            <a:ext cx="1346200" cy="523240"/>
          </a:xfrm>
          <a:custGeom>
            <a:avLst/>
            <a:gdLst/>
            <a:ahLst/>
            <a:cxnLst/>
            <a:rect l="l" t="t" r="r" b="b"/>
            <a:pathLst>
              <a:path w="1346200" h="523239">
                <a:moveTo>
                  <a:pt x="1345634" y="0"/>
                </a:moveTo>
                <a:lnTo>
                  <a:pt x="0" y="523189"/>
                </a:lnTo>
              </a:path>
            </a:pathLst>
          </a:custGeom>
          <a:ln w="9524">
            <a:solidFill>
              <a:srgbClr val="0000FF"/>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9" name="object 27"/>
          <p:cNvSpPr/>
          <p:nvPr/>
        </p:nvSpPr>
        <p:spPr>
          <a:xfrm>
            <a:off x="3099478" y="3385565"/>
            <a:ext cx="46355" cy="30480"/>
          </a:xfrm>
          <a:custGeom>
            <a:avLst/>
            <a:gdLst/>
            <a:ahLst/>
            <a:cxnLst/>
            <a:rect l="l" t="t" r="r" b="b"/>
            <a:pathLst>
              <a:path w="46355" h="30480">
                <a:moveTo>
                  <a:pt x="0" y="30327"/>
                </a:moveTo>
                <a:lnTo>
                  <a:pt x="34586" y="0"/>
                </a:lnTo>
                <a:lnTo>
                  <a:pt x="45988" y="29326"/>
                </a:lnTo>
                <a:lnTo>
                  <a:pt x="0" y="30327"/>
                </a:lnTo>
                <a:close/>
              </a:path>
            </a:pathLst>
          </a:custGeom>
          <a:solidFill>
            <a:srgbClr val="0000FF"/>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0" name="object 28"/>
          <p:cNvSpPr/>
          <p:nvPr/>
        </p:nvSpPr>
        <p:spPr>
          <a:xfrm>
            <a:off x="3099478" y="3385565"/>
            <a:ext cx="46355" cy="30480"/>
          </a:xfrm>
          <a:custGeom>
            <a:avLst/>
            <a:gdLst/>
            <a:ahLst/>
            <a:cxnLst/>
            <a:rect l="l" t="t" r="r" b="b"/>
            <a:pathLst>
              <a:path w="46355" h="30480">
                <a:moveTo>
                  <a:pt x="34586" y="0"/>
                </a:moveTo>
                <a:lnTo>
                  <a:pt x="0" y="30327"/>
                </a:lnTo>
                <a:lnTo>
                  <a:pt x="45988" y="29326"/>
                </a:lnTo>
                <a:lnTo>
                  <a:pt x="34586" y="0"/>
                </a:lnTo>
                <a:close/>
              </a:path>
            </a:pathLst>
          </a:custGeom>
          <a:ln w="9524">
            <a:solidFill>
              <a:srgbClr val="0000FF"/>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1" name="object 29"/>
          <p:cNvSpPr/>
          <p:nvPr/>
        </p:nvSpPr>
        <p:spPr>
          <a:xfrm>
            <a:off x="4677471" y="4268983"/>
            <a:ext cx="354965" cy="127000"/>
          </a:xfrm>
          <a:custGeom>
            <a:avLst/>
            <a:gdLst/>
            <a:ahLst/>
            <a:cxnLst/>
            <a:rect l="l" t="t" r="r" b="b"/>
            <a:pathLst>
              <a:path w="354964" h="127000">
                <a:moveTo>
                  <a:pt x="354478" y="126580"/>
                </a:moveTo>
                <a:lnTo>
                  <a:pt x="0" y="0"/>
                </a:lnTo>
              </a:path>
            </a:pathLst>
          </a:custGeom>
          <a:ln w="9524">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2" name="object 30"/>
          <p:cNvSpPr/>
          <p:nvPr/>
        </p:nvSpPr>
        <p:spPr>
          <a:xfrm>
            <a:off x="4636763" y="4254166"/>
            <a:ext cx="46355" cy="29845"/>
          </a:xfrm>
          <a:custGeom>
            <a:avLst/>
            <a:gdLst/>
            <a:ahLst/>
            <a:cxnLst/>
            <a:rect l="l" t="t" r="r" b="b"/>
            <a:pathLst>
              <a:path w="46354" h="29844">
                <a:moveTo>
                  <a:pt x="35416" y="29632"/>
                </a:moveTo>
                <a:lnTo>
                  <a:pt x="0" y="279"/>
                </a:lnTo>
                <a:lnTo>
                  <a:pt x="45998" y="0"/>
                </a:lnTo>
                <a:lnTo>
                  <a:pt x="35416" y="29632"/>
                </a:lnTo>
                <a:close/>
              </a:path>
            </a:pathLst>
          </a:custGeom>
          <a:solidFill>
            <a:srgbClr val="0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3" name="object 31"/>
          <p:cNvSpPr/>
          <p:nvPr/>
        </p:nvSpPr>
        <p:spPr>
          <a:xfrm>
            <a:off x="4636763" y="4254166"/>
            <a:ext cx="46355" cy="29845"/>
          </a:xfrm>
          <a:custGeom>
            <a:avLst/>
            <a:gdLst/>
            <a:ahLst/>
            <a:cxnLst/>
            <a:rect l="l" t="t" r="r" b="b"/>
            <a:pathLst>
              <a:path w="46354" h="29844">
                <a:moveTo>
                  <a:pt x="45998" y="0"/>
                </a:moveTo>
                <a:lnTo>
                  <a:pt x="0" y="279"/>
                </a:lnTo>
                <a:lnTo>
                  <a:pt x="35416" y="29632"/>
                </a:lnTo>
                <a:lnTo>
                  <a:pt x="45998" y="0"/>
                </a:lnTo>
                <a:close/>
              </a:path>
            </a:pathLst>
          </a:custGeom>
          <a:ln w="9524">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4" name="object 32"/>
          <p:cNvSpPr txBox="1"/>
          <p:nvPr/>
        </p:nvSpPr>
        <p:spPr>
          <a:xfrm>
            <a:off x="5258877" y="4422652"/>
            <a:ext cx="5922745" cy="1054135"/>
          </a:xfrm>
          <a:prstGeom prst="rect">
            <a:avLst/>
          </a:prstGeom>
        </p:spPr>
        <p:txBody>
          <a:bodyPr vert="horz" wrap="square" lIns="0" tIns="12700" rIns="0" bIns="0" rtlCol="0">
            <a:spAutoFit/>
          </a:bodyPr>
          <a:lstStyle/>
          <a:p>
            <a:pPr marL="12700">
              <a:lnSpc>
                <a:spcPct val="100000"/>
              </a:lnSpc>
              <a:spcBef>
                <a:spcPts val="100"/>
              </a:spcBef>
            </a:pPr>
            <a:r>
              <a:rPr lang="zh-CN" altLang="en-US" sz="2200" b="1" dirty="0">
                <a:latin typeface="微软雅黑" panose="020B0503020204020204" pitchFamily="34" charset="-122"/>
                <a:ea typeface="微软雅黑" panose="020B0503020204020204" pitchFamily="34" charset="-122"/>
                <a:cs typeface="Arial" panose="020B0604020202020204"/>
              </a:rPr>
              <a:t>卷积结果为一个标量</a:t>
            </a:r>
            <a:endParaRPr lang="en-US" altLang="zh-CN" sz="2200" b="1" dirty="0">
              <a:latin typeface="微软雅黑" panose="020B0503020204020204" pitchFamily="34" charset="-122"/>
              <a:ea typeface="微软雅黑" panose="020B0503020204020204" pitchFamily="34" charset="-122"/>
              <a:cs typeface="Arial" panose="020B0604020202020204"/>
            </a:endParaRPr>
          </a:p>
          <a:p>
            <a:pPr marL="12700">
              <a:lnSpc>
                <a:spcPct val="100000"/>
              </a:lnSpc>
              <a:spcBef>
                <a:spcPts val="100"/>
              </a:spcBef>
            </a:pPr>
            <a:r>
              <a:rPr lang="zh-CN" altLang="en-US" sz="2200" b="1" dirty="0">
                <a:latin typeface="微软雅黑" panose="020B0503020204020204" pitchFamily="34" charset="-122"/>
                <a:ea typeface="微软雅黑" panose="020B0503020204020204" pitchFamily="34" charset="-122"/>
                <a:cs typeface="Arial" panose="020B0604020202020204"/>
              </a:rPr>
              <a:t>在滤波器和图像的</a:t>
            </a:r>
            <a:r>
              <a:rPr lang="en-US" altLang="zh-CN" sz="2200" b="1" dirty="0">
                <a:latin typeface="微软雅黑" panose="020B0503020204020204" pitchFamily="34" charset="-122"/>
                <a:ea typeface="微软雅黑" panose="020B0503020204020204" pitchFamily="34" charset="-122"/>
                <a:cs typeface="Arial" panose="020B0604020202020204"/>
              </a:rPr>
              <a:t>5x5x3</a:t>
            </a:r>
            <a:r>
              <a:rPr lang="zh-CN" altLang="en-US" sz="2200" b="1" dirty="0">
                <a:latin typeface="微软雅黑" panose="020B0503020204020204" pitchFamily="34" charset="-122"/>
                <a:ea typeface="微软雅黑" panose="020B0503020204020204" pitchFamily="34" charset="-122"/>
                <a:cs typeface="Arial" panose="020B0604020202020204"/>
              </a:rPr>
              <a:t>小块之间取点积的结果</a:t>
            </a:r>
            <a:endParaRPr lang="zh-CN" altLang="en-US" sz="2200" b="1" dirty="0">
              <a:latin typeface="微软雅黑" panose="020B0503020204020204" pitchFamily="34" charset="-122"/>
              <a:ea typeface="微软雅黑" panose="020B0503020204020204" pitchFamily="34" charset="-122"/>
              <a:cs typeface="Arial" panose="020B0604020202020204"/>
            </a:endParaRPr>
          </a:p>
          <a:p>
            <a:pPr marL="12700">
              <a:lnSpc>
                <a:spcPct val="100000"/>
              </a:lnSpc>
              <a:spcBef>
                <a:spcPts val="100"/>
              </a:spcBef>
            </a:pPr>
            <a:r>
              <a:rPr lang="zh-CN" altLang="en-US" sz="2200" b="1" dirty="0">
                <a:latin typeface="微软雅黑" panose="020B0503020204020204" pitchFamily="34" charset="-122"/>
                <a:ea typeface="微软雅黑" panose="020B0503020204020204" pitchFamily="34" charset="-122"/>
                <a:cs typeface="Arial" panose="020B0604020202020204"/>
              </a:rPr>
              <a:t>（即</a:t>
            </a:r>
            <a:r>
              <a:rPr lang="en-US" altLang="zh-CN" sz="2200" b="1" dirty="0">
                <a:latin typeface="微软雅黑" panose="020B0503020204020204" pitchFamily="34" charset="-122"/>
                <a:ea typeface="微软雅黑" panose="020B0503020204020204" pitchFamily="34" charset="-122"/>
                <a:cs typeface="Arial" panose="020B0604020202020204"/>
              </a:rPr>
              <a:t>5 * 5 * 3 = 75</a:t>
            </a:r>
            <a:r>
              <a:rPr lang="zh-CN" altLang="en-US" sz="2200" b="1" dirty="0">
                <a:latin typeface="微软雅黑" panose="020B0503020204020204" pitchFamily="34" charset="-122"/>
                <a:ea typeface="微软雅黑" panose="020B0503020204020204" pitchFamily="34" charset="-122"/>
                <a:cs typeface="Arial" panose="020B0604020202020204"/>
              </a:rPr>
              <a:t>维点积</a:t>
            </a:r>
            <a:r>
              <a:rPr lang="en-US" altLang="zh-CN" sz="2200" b="1" dirty="0">
                <a:latin typeface="微软雅黑" panose="020B0503020204020204" pitchFamily="34" charset="-122"/>
                <a:ea typeface="微软雅黑" panose="020B0503020204020204" pitchFamily="34" charset="-122"/>
                <a:cs typeface="Arial" panose="020B0604020202020204"/>
              </a:rPr>
              <a:t>+</a:t>
            </a:r>
            <a:r>
              <a:rPr lang="zh-CN" altLang="en-US" sz="2200" b="1" dirty="0">
                <a:latin typeface="微软雅黑" panose="020B0503020204020204" pitchFamily="34" charset="-122"/>
                <a:ea typeface="微软雅黑" panose="020B0503020204020204" pitchFamily="34" charset="-122"/>
                <a:cs typeface="Arial" panose="020B0604020202020204"/>
              </a:rPr>
              <a:t>偏差）</a:t>
            </a:r>
            <a:endParaRPr lang="en-US" altLang="zh-CN" sz="2200" b="1" dirty="0">
              <a:latin typeface="微软雅黑" panose="020B0503020204020204" pitchFamily="34" charset="-122"/>
              <a:ea typeface="微软雅黑" panose="020B0503020204020204" pitchFamily="34" charset="-122"/>
              <a:cs typeface="Arial" panose="020B0604020202020204"/>
            </a:endParaRPr>
          </a:p>
        </p:txBody>
      </p:sp>
      <p:sp>
        <p:nvSpPr>
          <p:cNvPr id="35" name="object 33"/>
          <p:cNvSpPr/>
          <p:nvPr/>
        </p:nvSpPr>
        <p:spPr>
          <a:xfrm>
            <a:off x="6189004" y="2698185"/>
            <a:ext cx="282299" cy="235249"/>
          </a:xfrm>
          <a:prstGeom prst="rect">
            <a:avLst/>
          </a:prstGeom>
          <a:blipFill>
            <a:blip r:embed="rId1"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6" name="object 34"/>
          <p:cNvSpPr/>
          <p:nvPr/>
        </p:nvSpPr>
        <p:spPr>
          <a:xfrm>
            <a:off x="5367135" y="5620585"/>
            <a:ext cx="1508154" cy="481201"/>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7" name="object 36"/>
          <p:cNvSpPr txBox="1"/>
          <p:nvPr/>
        </p:nvSpPr>
        <p:spPr>
          <a:xfrm>
            <a:off x="2285762" y="5351281"/>
            <a:ext cx="153035" cy="269304"/>
          </a:xfrm>
          <a:prstGeom prst="rect">
            <a:avLst/>
          </a:prstGeom>
        </p:spPr>
        <p:txBody>
          <a:bodyPr vert="horz" wrap="square" lIns="0" tIns="0" rIns="0" bIns="0" rtlCol="0">
            <a:spAutoFit/>
          </a:bodyPr>
          <a:lstStyle/>
          <a:p>
            <a:pPr marL="12700">
              <a:lnSpc>
                <a:spcPts val="2090"/>
              </a:lnSpc>
            </a:pPr>
            <a:r>
              <a:rPr sz="1800" dirty="0">
                <a:latin typeface="微软雅黑" panose="020B0503020204020204" pitchFamily="34" charset="-122"/>
                <a:ea typeface="微软雅黑" panose="020B0503020204020204" pitchFamily="34" charset="-122"/>
                <a:cs typeface="Arial" panose="020B0604020202020204"/>
              </a:rPr>
              <a:t>3</a:t>
            </a:r>
            <a:endParaRPr sz="1800">
              <a:latin typeface="微软雅黑" panose="020B0503020204020204" pitchFamily="34" charset="-122"/>
              <a:ea typeface="微软雅黑" panose="020B0503020204020204" pitchFamily="34" charset="-122"/>
              <a:cs typeface="Arial" panose="020B0604020202020204"/>
            </a:endParaRPr>
          </a:p>
        </p:txBody>
      </p:sp>
      <p:sp>
        <p:nvSpPr>
          <p:cNvPr id="38"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p:nvPr/>
        </p:nvSpPr>
        <p:spPr>
          <a:xfrm>
            <a:off x="2817877" y="3885759"/>
            <a:ext cx="132080" cy="663575"/>
          </a:xfrm>
          <a:custGeom>
            <a:avLst/>
            <a:gdLst/>
            <a:ahLst/>
            <a:cxnLst/>
            <a:rect l="l" t="t" r="r" b="b"/>
            <a:pathLst>
              <a:path w="132080" h="663575">
                <a:moveTo>
                  <a:pt x="0" y="0"/>
                </a:moveTo>
                <a:lnTo>
                  <a:pt x="131602" y="0"/>
                </a:lnTo>
                <a:lnTo>
                  <a:pt x="131602" y="663202"/>
                </a:lnTo>
                <a:lnTo>
                  <a:pt x="0" y="663202"/>
                </a:lnTo>
                <a:lnTo>
                  <a:pt x="0" y="0"/>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 name="object 3"/>
          <p:cNvSpPr/>
          <p:nvPr/>
        </p:nvSpPr>
        <p:spPr>
          <a:xfrm>
            <a:off x="2949480" y="3735061"/>
            <a:ext cx="151130" cy="814069"/>
          </a:xfrm>
          <a:custGeom>
            <a:avLst/>
            <a:gdLst/>
            <a:ahLst/>
            <a:cxnLst/>
            <a:rect l="l" t="t" r="r" b="b"/>
            <a:pathLst>
              <a:path w="151130" h="814069">
                <a:moveTo>
                  <a:pt x="0" y="813899"/>
                </a:moveTo>
                <a:lnTo>
                  <a:pt x="0" y="150697"/>
                </a:lnTo>
                <a:lnTo>
                  <a:pt x="150697" y="0"/>
                </a:lnTo>
                <a:lnTo>
                  <a:pt x="150697" y="663202"/>
                </a:lnTo>
                <a:lnTo>
                  <a:pt x="0" y="813899"/>
                </a:lnTo>
                <a:close/>
              </a:path>
            </a:pathLst>
          </a:custGeom>
          <a:solidFill>
            <a:srgbClr val="A0AEC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4"/>
          <p:cNvSpPr/>
          <p:nvPr/>
        </p:nvSpPr>
        <p:spPr>
          <a:xfrm>
            <a:off x="2817877" y="3735061"/>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 name="object 5"/>
          <p:cNvSpPr/>
          <p:nvPr/>
        </p:nvSpPr>
        <p:spPr>
          <a:xfrm>
            <a:off x="2817877" y="3735061"/>
            <a:ext cx="282575" cy="814069"/>
          </a:xfrm>
          <a:custGeom>
            <a:avLst/>
            <a:gdLst/>
            <a:ahLst/>
            <a:cxnLst/>
            <a:rect l="l" t="t" r="r" b="b"/>
            <a:pathLst>
              <a:path w="282575" h="814069">
                <a:moveTo>
                  <a:pt x="0" y="150697"/>
                </a:moveTo>
                <a:lnTo>
                  <a:pt x="150697" y="0"/>
                </a:lnTo>
                <a:lnTo>
                  <a:pt x="282299" y="0"/>
                </a:lnTo>
                <a:lnTo>
                  <a:pt x="282299" y="663202"/>
                </a:lnTo>
                <a:lnTo>
                  <a:pt x="131602" y="813899"/>
                </a:lnTo>
                <a:lnTo>
                  <a:pt x="0" y="813899"/>
                </a:lnTo>
                <a:lnTo>
                  <a:pt x="0" y="150697"/>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6"/>
          <p:cNvSpPr/>
          <p:nvPr/>
        </p:nvSpPr>
        <p:spPr>
          <a:xfrm>
            <a:off x="2817877" y="373506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 name="object 7"/>
          <p:cNvSpPr/>
          <p:nvPr/>
        </p:nvSpPr>
        <p:spPr>
          <a:xfrm>
            <a:off x="2949480" y="3885759"/>
            <a:ext cx="0" cy="663575"/>
          </a:xfrm>
          <a:custGeom>
            <a:avLst/>
            <a:gdLst/>
            <a:ahLst/>
            <a:cxnLst/>
            <a:rect l="l" t="t" r="r" b="b"/>
            <a:pathLst>
              <a:path h="663575">
                <a:moveTo>
                  <a:pt x="0" y="0"/>
                </a:moveTo>
                <a:lnTo>
                  <a:pt x="0" y="663202"/>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8"/>
          <p:cNvSpPr/>
          <p:nvPr/>
        </p:nvSpPr>
        <p:spPr>
          <a:xfrm>
            <a:off x="4414128" y="4000862"/>
            <a:ext cx="282575" cy="282575"/>
          </a:xfrm>
          <a:custGeom>
            <a:avLst/>
            <a:gdLst/>
            <a:ahLst/>
            <a:cxnLst/>
            <a:rect l="l" t="t" r="r" b="b"/>
            <a:pathLst>
              <a:path w="282575" h="282575">
                <a:moveTo>
                  <a:pt x="141149" y="282299"/>
                </a:moveTo>
                <a:lnTo>
                  <a:pt x="96535" y="275104"/>
                </a:lnTo>
                <a:lnTo>
                  <a:pt x="57788" y="255066"/>
                </a:lnTo>
                <a:lnTo>
                  <a:pt x="27233" y="224511"/>
                </a:lnTo>
                <a:lnTo>
                  <a:pt x="7195" y="185764"/>
                </a:lnTo>
                <a:lnTo>
                  <a:pt x="0" y="141149"/>
                </a:lnTo>
                <a:lnTo>
                  <a:pt x="7195" y="96535"/>
                </a:lnTo>
                <a:lnTo>
                  <a:pt x="27233" y="57788"/>
                </a:lnTo>
                <a:lnTo>
                  <a:pt x="57788" y="27233"/>
                </a:lnTo>
                <a:lnTo>
                  <a:pt x="96535" y="7195"/>
                </a:lnTo>
                <a:lnTo>
                  <a:pt x="141149" y="0"/>
                </a:lnTo>
                <a:lnTo>
                  <a:pt x="168815" y="2737"/>
                </a:lnTo>
                <a:lnTo>
                  <a:pt x="219460" y="23714"/>
                </a:lnTo>
                <a:lnTo>
                  <a:pt x="258585" y="62839"/>
                </a:lnTo>
                <a:lnTo>
                  <a:pt x="279562" y="113484"/>
                </a:lnTo>
                <a:lnTo>
                  <a:pt x="282299" y="141149"/>
                </a:lnTo>
                <a:lnTo>
                  <a:pt x="275104" y="185764"/>
                </a:lnTo>
                <a:lnTo>
                  <a:pt x="255066" y="224511"/>
                </a:lnTo>
                <a:lnTo>
                  <a:pt x="224511" y="255066"/>
                </a:lnTo>
                <a:lnTo>
                  <a:pt x="185764" y="275104"/>
                </a:lnTo>
                <a:lnTo>
                  <a:pt x="141149" y="282299"/>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9"/>
          <p:cNvSpPr/>
          <p:nvPr/>
        </p:nvSpPr>
        <p:spPr>
          <a:xfrm>
            <a:off x="4414128" y="4000862"/>
            <a:ext cx="282575" cy="282575"/>
          </a:xfrm>
          <a:custGeom>
            <a:avLst/>
            <a:gdLst/>
            <a:ahLst/>
            <a:cxnLst/>
            <a:rect l="l" t="t" r="r" b="b"/>
            <a:pathLst>
              <a:path w="282575" h="282575">
                <a:moveTo>
                  <a:pt x="0" y="141149"/>
                </a:moveTo>
                <a:lnTo>
                  <a:pt x="7195" y="96535"/>
                </a:lnTo>
                <a:lnTo>
                  <a:pt x="27233" y="57788"/>
                </a:lnTo>
                <a:lnTo>
                  <a:pt x="57788" y="27233"/>
                </a:lnTo>
                <a:lnTo>
                  <a:pt x="96535" y="7195"/>
                </a:lnTo>
                <a:lnTo>
                  <a:pt x="141149" y="0"/>
                </a:lnTo>
                <a:lnTo>
                  <a:pt x="195165" y="10744"/>
                </a:lnTo>
                <a:lnTo>
                  <a:pt x="240958" y="41341"/>
                </a:lnTo>
                <a:lnTo>
                  <a:pt x="271555" y="87134"/>
                </a:lnTo>
                <a:lnTo>
                  <a:pt x="282299" y="141149"/>
                </a:lnTo>
                <a:lnTo>
                  <a:pt x="275104" y="185764"/>
                </a:lnTo>
                <a:lnTo>
                  <a:pt x="255066" y="224511"/>
                </a:lnTo>
                <a:lnTo>
                  <a:pt x="224511" y="255066"/>
                </a:lnTo>
                <a:lnTo>
                  <a:pt x="185764" y="275104"/>
                </a:lnTo>
                <a:lnTo>
                  <a:pt x="141149" y="282299"/>
                </a:lnTo>
                <a:lnTo>
                  <a:pt x="96535" y="275104"/>
                </a:lnTo>
                <a:lnTo>
                  <a:pt x="57788" y="255066"/>
                </a:lnTo>
                <a:lnTo>
                  <a:pt x="27233" y="224511"/>
                </a:lnTo>
                <a:lnTo>
                  <a:pt x="7195" y="185764"/>
                </a:lnTo>
                <a:lnTo>
                  <a:pt x="0" y="141149"/>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 name="object 10"/>
          <p:cNvSpPr/>
          <p:nvPr/>
        </p:nvSpPr>
        <p:spPr>
          <a:xfrm>
            <a:off x="2924628" y="4142011"/>
            <a:ext cx="1489710" cy="399415"/>
          </a:xfrm>
          <a:custGeom>
            <a:avLst/>
            <a:gdLst/>
            <a:ahLst/>
            <a:cxnLst/>
            <a:rect l="l" t="t" r="r" b="b"/>
            <a:pathLst>
              <a:path w="1489710" h="399414">
                <a:moveTo>
                  <a:pt x="0" y="398999"/>
                </a:moveTo>
                <a:lnTo>
                  <a:pt x="14894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 name="object 11"/>
          <p:cNvSpPr/>
          <p:nvPr/>
        </p:nvSpPr>
        <p:spPr>
          <a:xfrm>
            <a:off x="2944128" y="3904712"/>
            <a:ext cx="1470025" cy="237490"/>
          </a:xfrm>
          <a:custGeom>
            <a:avLst/>
            <a:gdLst/>
            <a:ahLst/>
            <a:cxnLst/>
            <a:rect l="l" t="t" r="r" b="b"/>
            <a:pathLst>
              <a:path w="1470025" h="237489">
                <a:moveTo>
                  <a:pt x="0" y="0"/>
                </a:moveTo>
                <a:lnTo>
                  <a:pt x="1469999" y="23729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 name="object 12"/>
          <p:cNvSpPr/>
          <p:nvPr/>
        </p:nvSpPr>
        <p:spPr>
          <a:xfrm>
            <a:off x="3080328" y="3755312"/>
            <a:ext cx="1334135" cy="386715"/>
          </a:xfrm>
          <a:custGeom>
            <a:avLst/>
            <a:gdLst/>
            <a:ahLst/>
            <a:cxnLst/>
            <a:rect l="l" t="t" r="r" b="b"/>
            <a:pathLst>
              <a:path w="1334135" h="386714">
                <a:moveTo>
                  <a:pt x="0" y="0"/>
                </a:moveTo>
                <a:lnTo>
                  <a:pt x="1333799" y="38669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3"/>
          <p:cNvSpPr/>
          <p:nvPr/>
        </p:nvSpPr>
        <p:spPr>
          <a:xfrm>
            <a:off x="3106428" y="4142011"/>
            <a:ext cx="1308100" cy="250190"/>
          </a:xfrm>
          <a:custGeom>
            <a:avLst/>
            <a:gdLst/>
            <a:ahLst/>
            <a:cxnLst/>
            <a:rect l="l" t="t" r="r" b="b"/>
            <a:pathLst>
              <a:path w="1308100" h="250189">
                <a:moveTo>
                  <a:pt x="0" y="249599"/>
                </a:moveTo>
                <a:lnTo>
                  <a:pt x="13076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4"/>
          <p:cNvSpPr txBox="1"/>
          <p:nvPr/>
        </p:nvSpPr>
        <p:spPr>
          <a:xfrm>
            <a:off x="3087003" y="5126943"/>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32</a:t>
            </a:r>
            <a:endParaRPr sz="1800">
              <a:latin typeface="微软雅黑" panose="020B0503020204020204" pitchFamily="34" charset="-122"/>
              <a:ea typeface="微软雅黑" panose="020B0503020204020204" pitchFamily="34" charset="-122"/>
              <a:cs typeface="Arial" panose="020B0604020202020204"/>
            </a:endParaRPr>
          </a:p>
        </p:txBody>
      </p:sp>
      <p:sp>
        <p:nvSpPr>
          <p:cNvPr id="17" name="object 15"/>
          <p:cNvSpPr txBox="1"/>
          <p:nvPr/>
        </p:nvSpPr>
        <p:spPr>
          <a:xfrm>
            <a:off x="797451" y="1439311"/>
            <a:ext cx="1451479" cy="35137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zh-CN" altLang="en-US" sz="2200" spc="-5" dirty="0">
                <a:latin typeface="微软雅黑" panose="020B0503020204020204" pitchFamily="34" charset="-122"/>
                <a:ea typeface="微软雅黑" panose="020B0503020204020204" pitchFamily="34" charset="-122"/>
              </a:rPr>
              <a:t>卷积结果</a:t>
            </a:r>
            <a:endParaRPr lang="en-US" sz="2200" spc="-5" dirty="0">
              <a:latin typeface="微软雅黑" panose="020B0503020204020204" pitchFamily="34" charset="-122"/>
              <a:ea typeface="微软雅黑" panose="020B0503020204020204" pitchFamily="34" charset="-122"/>
            </a:endParaRPr>
          </a:p>
        </p:txBody>
      </p:sp>
      <p:sp>
        <p:nvSpPr>
          <p:cNvPr id="18" name="object 16"/>
          <p:cNvSpPr/>
          <p:nvPr/>
        </p:nvSpPr>
        <p:spPr>
          <a:xfrm>
            <a:off x="2401353" y="3506290"/>
            <a:ext cx="213360" cy="2014855"/>
          </a:xfrm>
          <a:custGeom>
            <a:avLst/>
            <a:gdLst/>
            <a:ahLst/>
            <a:cxnLst/>
            <a:rect l="l" t="t" r="r" b="b"/>
            <a:pathLst>
              <a:path w="213359" h="2014854">
                <a:moveTo>
                  <a:pt x="0" y="0"/>
                </a:moveTo>
                <a:lnTo>
                  <a:pt x="213171" y="0"/>
                </a:lnTo>
                <a:lnTo>
                  <a:pt x="213171" y="2014671"/>
                </a:lnTo>
                <a:lnTo>
                  <a:pt x="0" y="2014671"/>
                </a:lnTo>
                <a:lnTo>
                  <a:pt x="0" y="0"/>
                </a:lnTo>
                <a:close/>
              </a:path>
            </a:pathLst>
          </a:custGeom>
          <a:solidFill>
            <a:srgbClr val="F4CCCC">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17"/>
          <p:cNvSpPr/>
          <p:nvPr/>
        </p:nvSpPr>
        <p:spPr>
          <a:xfrm>
            <a:off x="2614524" y="2763061"/>
            <a:ext cx="743585" cy="2758440"/>
          </a:xfrm>
          <a:custGeom>
            <a:avLst/>
            <a:gdLst/>
            <a:ahLst/>
            <a:cxnLst/>
            <a:rect l="l" t="t" r="r" b="b"/>
            <a:pathLst>
              <a:path w="743585" h="2758440">
                <a:moveTo>
                  <a:pt x="0" y="2757899"/>
                </a:moveTo>
                <a:lnTo>
                  <a:pt x="0" y="743227"/>
                </a:lnTo>
                <a:lnTo>
                  <a:pt x="743227" y="0"/>
                </a:lnTo>
                <a:lnTo>
                  <a:pt x="743227" y="2014671"/>
                </a:lnTo>
                <a:lnTo>
                  <a:pt x="0" y="2757899"/>
                </a:lnTo>
                <a:close/>
              </a:path>
            </a:pathLst>
          </a:custGeom>
          <a:solidFill>
            <a:srgbClr val="C3A3A3">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0" name="object 18"/>
          <p:cNvSpPr/>
          <p:nvPr/>
        </p:nvSpPr>
        <p:spPr>
          <a:xfrm>
            <a:off x="2401353" y="2763061"/>
            <a:ext cx="956944" cy="743585"/>
          </a:xfrm>
          <a:custGeom>
            <a:avLst/>
            <a:gdLst/>
            <a:ahLst/>
            <a:cxnLst/>
            <a:rect l="l" t="t" r="r" b="b"/>
            <a:pathLst>
              <a:path w="956944" h="743585">
                <a:moveTo>
                  <a:pt x="213171" y="743227"/>
                </a:moveTo>
                <a:lnTo>
                  <a:pt x="0" y="743227"/>
                </a:lnTo>
                <a:lnTo>
                  <a:pt x="743227" y="0"/>
                </a:lnTo>
                <a:lnTo>
                  <a:pt x="956399" y="0"/>
                </a:lnTo>
                <a:lnTo>
                  <a:pt x="213171" y="743227"/>
                </a:lnTo>
                <a:close/>
              </a:path>
            </a:pathLst>
          </a:custGeom>
          <a:solidFill>
            <a:srgbClr val="F6D6D6">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1" name="object 19"/>
          <p:cNvSpPr/>
          <p:nvPr/>
        </p:nvSpPr>
        <p:spPr>
          <a:xfrm>
            <a:off x="2401353" y="2763061"/>
            <a:ext cx="956944" cy="2758440"/>
          </a:xfrm>
          <a:custGeom>
            <a:avLst/>
            <a:gdLst/>
            <a:ahLst/>
            <a:cxnLst/>
            <a:rect l="l" t="t" r="r" b="b"/>
            <a:pathLst>
              <a:path w="956944" h="2758440">
                <a:moveTo>
                  <a:pt x="0" y="743227"/>
                </a:moveTo>
                <a:lnTo>
                  <a:pt x="743227" y="0"/>
                </a:lnTo>
                <a:lnTo>
                  <a:pt x="956399" y="0"/>
                </a:lnTo>
                <a:lnTo>
                  <a:pt x="956399" y="2014671"/>
                </a:lnTo>
                <a:lnTo>
                  <a:pt x="213171" y="2757899"/>
                </a:lnTo>
                <a:lnTo>
                  <a:pt x="0" y="2757899"/>
                </a:lnTo>
                <a:lnTo>
                  <a:pt x="0" y="743227"/>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2" name="object 20"/>
          <p:cNvSpPr/>
          <p:nvPr/>
        </p:nvSpPr>
        <p:spPr>
          <a:xfrm>
            <a:off x="2401353" y="2763061"/>
            <a:ext cx="956944" cy="743585"/>
          </a:xfrm>
          <a:custGeom>
            <a:avLst/>
            <a:gdLst/>
            <a:ahLst/>
            <a:cxnLst/>
            <a:rect l="l" t="t" r="r" b="b"/>
            <a:pathLst>
              <a:path w="956944" h="743585">
                <a:moveTo>
                  <a:pt x="0" y="743227"/>
                </a:moveTo>
                <a:lnTo>
                  <a:pt x="213171" y="743227"/>
                </a:lnTo>
                <a:lnTo>
                  <a:pt x="956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3" name="object 21"/>
          <p:cNvSpPr/>
          <p:nvPr/>
        </p:nvSpPr>
        <p:spPr>
          <a:xfrm>
            <a:off x="2614524" y="3506290"/>
            <a:ext cx="0" cy="2014855"/>
          </a:xfrm>
          <a:custGeom>
            <a:avLst/>
            <a:gdLst/>
            <a:ahLst/>
            <a:cxnLst/>
            <a:rect l="l" t="t" r="r" b="b"/>
            <a:pathLst>
              <a:path h="2014854">
                <a:moveTo>
                  <a:pt x="0" y="0"/>
                </a:moveTo>
                <a:lnTo>
                  <a:pt x="0" y="2014671"/>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4" name="object 22"/>
          <p:cNvSpPr txBox="1"/>
          <p:nvPr/>
        </p:nvSpPr>
        <p:spPr>
          <a:xfrm>
            <a:off x="3451303" y="2401519"/>
            <a:ext cx="3830253" cy="971228"/>
          </a:xfrm>
          <a:prstGeom prst="rect">
            <a:avLst/>
          </a:prstGeom>
        </p:spPr>
        <p:txBody>
          <a:bodyPr vert="horz" wrap="square" lIns="0" tIns="27940" rIns="0" bIns="0" rtlCol="0">
            <a:spAutoFit/>
          </a:bodyPr>
          <a:lstStyle/>
          <a:p>
            <a:pPr marL="1293495" marR="5080">
              <a:lnSpc>
                <a:spcPts val="2850"/>
              </a:lnSpc>
              <a:spcBef>
                <a:spcPts val="220"/>
              </a:spcBef>
            </a:pPr>
            <a:r>
              <a:rPr sz="2400" spc="-5" dirty="0">
                <a:solidFill>
                  <a:srgbClr val="FF0000"/>
                </a:solidFill>
                <a:latin typeface="微软雅黑" panose="020B0503020204020204" pitchFamily="34" charset="-122"/>
                <a:ea typeface="微软雅黑" panose="020B0503020204020204" pitchFamily="34" charset="-122"/>
                <a:cs typeface="Arial" panose="020B0604020202020204"/>
              </a:rPr>
              <a:t>32x32x3</a:t>
            </a:r>
            <a:r>
              <a:rPr sz="2400" spc="-95" dirty="0">
                <a:solidFill>
                  <a:srgbClr val="FF0000"/>
                </a:solidFill>
                <a:latin typeface="微软雅黑" panose="020B0503020204020204" pitchFamily="34" charset="-122"/>
                <a:ea typeface="微软雅黑" panose="020B0503020204020204" pitchFamily="34" charset="-122"/>
                <a:cs typeface="Arial" panose="020B0604020202020204"/>
              </a:rPr>
              <a:t> </a:t>
            </a:r>
            <a:r>
              <a:rPr sz="2400" spc="-5" dirty="0">
                <a:solidFill>
                  <a:srgbClr val="FF0000"/>
                </a:solidFill>
                <a:latin typeface="微软雅黑" panose="020B0503020204020204" pitchFamily="34" charset="-122"/>
                <a:ea typeface="微软雅黑" panose="020B0503020204020204" pitchFamily="34" charset="-122"/>
                <a:cs typeface="Arial" panose="020B0604020202020204"/>
              </a:rPr>
              <a:t>image  </a:t>
            </a:r>
            <a:r>
              <a:rPr sz="2400" spc="-5" dirty="0">
                <a:solidFill>
                  <a:srgbClr val="0000FF"/>
                </a:solidFill>
                <a:latin typeface="微软雅黑" panose="020B0503020204020204" pitchFamily="34" charset="-122"/>
                <a:ea typeface="微软雅黑" panose="020B0503020204020204" pitchFamily="34" charset="-122"/>
                <a:cs typeface="Arial" panose="020B0604020202020204"/>
              </a:rPr>
              <a:t>5x5x3</a:t>
            </a:r>
            <a:r>
              <a:rPr sz="2400" spc="-20" dirty="0">
                <a:solidFill>
                  <a:srgbClr val="0000FF"/>
                </a:solidFill>
                <a:latin typeface="微软雅黑" panose="020B0503020204020204" pitchFamily="34" charset="-122"/>
                <a:ea typeface="微软雅黑" panose="020B0503020204020204" pitchFamily="34" charset="-122"/>
                <a:cs typeface="Arial" panose="020B0604020202020204"/>
              </a:rPr>
              <a:t> </a:t>
            </a:r>
            <a:r>
              <a:rPr sz="2400" spc="-5" dirty="0">
                <a:solidFill>
                  <a:srgbClr val="0000FF"/>
                </a:solidFill>
                <a:latin typeface="微软雅黑" panose="020B0503020204020204" pitchFamily="34" charset="-122"/>
                <a:ea typeface="微软雅黑" panose="020B0503020204020204" pitchFamily="34" charset="-122"/>
                <a:cs typeface="Arial" panose="020B0604020202020204"/>
              </a:rPr>
              <a:t>filter</a:t>
            </a:r>
            <a:endParaRPr sz="2400" dirty="0">
              <a:latin typeface="微软雅黑" panose="020B0503020204020204" pitchFamily="34" charset="-122"/>
              <a:ea typeface="微软雅黑" panose="020B0503020204020204" pitchFamily="34" charset="-122"/>
              <a:cs typeface="Arial" panose="020B0604020202020204"/>
            </a:endParaRPr>
          </a:p>
          <a:p>
            <a:pPr marL="12700">
              <a:lnSpc>
                <a:spcPts val="1475"/>
              </a:lnSpc>
            </a:pPr>
            <a:r>
              <a:rPr sz="1800" spc="-5" dirty="0">
                <a:latin typeface="微软雅黑" panose="020B0503020204020204" pitchFamily="34" charset="-122"/>
                <a:ea typeface="微软雅黑" panose="020B0503020204020204" pitchFamily="34" charset="-122"/>
                <a:cs typeface="Arial" panose="020B0604020202020204"/>
              </a:rPr>
              <a:t>32</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25" name="object 23"/>
          <p:cNvSpPr/>
          <p:nvPr/>
        </p:nvSpPr>
        <p:spPr>
          <a:xfrm>
            <a:off x="3583739" y="2582461"/>
            <a:ext cx="929005" cy="220345"/>
          </a:xfrm>
          <a:custGeom>
            <a:avLst/>
            <a:gdLst/>
            <a:ahLst/>
            <a:cxnLst/>
            <a:rect l="l" t="t" r="r" b="b"/>
            <a:pathLst>
              <a:path w="929004" h="220344">
                <a:moveTo>
                  <a:pt x="928687" y="0"/>
                </a:moveTo>
                <a:lnTo>
                  <a:pt x="0" y="219930"/>
                </a:lnTo>
              </a:path>
            </a:pathLst>
          </a:custGeom>
          <a:ln w="9524">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6" name="object 24"/>
          <p:cNvSpPr/>
          <p:nvPr/>
        </p:nvSpPr>
        <p:spPr>
          <a:xfrm>
            <a:off x="3541677" y="2787082"/>
            <a:ext cx="45720" cy="31115"/>
          </a:xfrm>
          <a:custGeom>
            <a:avLst/>
            <a:gdLst/>
            <a:ahLst/>
            <a:cxnLst/>
            <a:rect l="l" t="t" r="r" b="b"/>
            <a:pathLst>
              <a:path w="45719" h="31115">
                <a:moveTo>
                  <a:pt x="45687" y="30618"/>
                </a:moveTo>
                <a:lnTo>
                  <a:pt x="0" y="25270"/>
                </a:lnTo>
                <a:lnTo>
                  <a:pt x="38436" y="0"/>
                </a:lnTo>
                <a:lnTo>
                  <a:pt x="45687" y="30618"/>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7" name="object 25"/>
          <p:cNvSpPr/>
          <p:nvPr/>
        </p:nvSpPr>
        <p:spPr>
          <a:xfrm>
            <a:off x="3541677" y="2787082"/>
            <a:ext cx="45720" cy="31115"/>
          </a:xfrm>
          <a:custGeom>
            <a:avLst/>
            <a:gdLst/>
            <a:ahLst/>
            <a:cxnLst/>
            <a:rect l="l" t="t" r="r" b="b"/>
            <a:pathLst>
              <a:path w="45719" h="31115">
                <a:moveTo>
                  <a:pt x="38436" y="0"/>
                </a:moveTo>
                <a:lnTo>
                  <a:pt x="0" y="25270"/>
                </a:lnTo>
                <a:lnTo>
                  <a:pt x="45687" y="30618"/>
                </a:lnTo>
                <a:lnTo>
                  <a:pt x="38436" y="0"/>
                </a:lnTo>
                <a:close/>
              </a:path>
            </a:pathLst>
          </a:custGeom>
          <a:ln w="9524">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8" name="object 26"/>
          <p:cNvSpPr/>
          <p:nvPr/>
        </p:nvSpPr>
        <p:spPr>
          <a:xfrm>
            <a:off x="3270393" y="3065987"/>
            <a:ext cx="1346200" cy="523240"/>
          </a:xfrm>
          <a:custGeom>
            <a:avLst/>
            <a:gdLst/>
            <a:ahLst/>
            <a:cxnLst/>
            <a:rect l="l" t="t" r="r" b="b"/>
            <a:pathLst>
              <a:path w="1346200" h="523239">
                <a:moveTo>
                  <a:pt x="1345634" y="0"/>
                </a:moveTo>
                <a:lnTo>
                  <a:pt x="0" y="523189"/>
                </a:lnTo>
              </a:path>
            </a:pathLst>
          </a:custGeom>
          <a:ln w="9524">
            <a:solidFill>
              <a:srgbClr val="0000FF"/>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9" name="object 27"/>
          <p:cNvSpPr/>
          <p:nvPr/>
        </p:nvSpPr>
        <p:spPr>
          <a:xfrm>
            <a:off x="3230106" y="3574513"/>
            <a:ext cx="46355" cy="30480"/>
          </a:xfrm>
          <a:custGeom>
            <a:avLst/>
            <a:gdLst/>
            <a:ahLst/>
            <a:cxnLst/>
            <a:rect l="l" t="t" r="r" b="b"/>
            <a:pathLst>
              <a:path w="46355" h="30480">
                <a:moveTo>
                  <a:pt x="0" y="30327"/>
                </a:moveTo>
                <a:lnTo>
                  <a:pt x="34586" y="0"/>
                </a:lnTo>
                <a:lnTo>
                  <a:pt x="45988" y="29326"/>
                </a:lnTo>
                <a:lnTo>
                  <a:pt x="0" y="30327"/>
                </a:lnTo>
                <a:close/>
              </a:path>
            </a:pathLst>
          </a:custGeom>
          <a:solidFill>
            <a:srgbClr val="0000FF"/>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0" name="object 28"/>
          <p:cNvSpPr/>
          <p:nvPr/>
        </p:nvSpPr>
        <p:spPr>
          <a:xfrm>
            <a:off x="3230106" y="3574513"/>
            <a:ext cx="46355" cy="30480"/>
          </a:xfrm>
          <a:custGeom>
            <a:avLst/>
            <a:gdLst/>
            <a:ahLst/>
            <a:cxnLst/>
            <a:rect l="l" t="t" r="r" b="b"/>
            <a:pathLst>
              <a:path w="46355" h="30480">
                <a:moveTo>
                  <a:pt x="34586" y="0"/>
                </a:moveTo>
                <a:lnTo>
                  <a:pt x="0" y="30327"/>
                </a:lnTo>
                <a:lnTo>
                  <a:pt x="45988" y="29326"/>
                </a:lnTo>
                <a:lnTo>
                  <a:pt x="34586" y="0"/>
                </a:lnTo>
                <a:close/>
              </a:path>
            </a:pathLst>
          </a:custGeom>
          <a:ln w="9524">
            <a:solidFill>
              <a:srgbClr val="0000FF"/>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4" name="object 32"/>
          <p:cNvSpPr txBox="1"/>
          <p:nvPr/>
        </p:nvSpPr>
        <p:spPr>
          <a:xfrm>
            <a:off x="5094928" y="4347043"/>
            <a:ext cx="2413000" cy="676467"/>
          </a:xfrm>
          <a:prstGeom prst="rect">
            <a:avLst/>
          </a:prstGeom>
        </p:spPr>
        <p:txBody>
          <a:bodyPr vert="horz" wrap="square" lIns="0" tIns="10795" rIns="0" bIns="0" rtlCol="0">
            <a:spAutoFit/>
          </a:bodyPr>
          <a:lstStyle/>
          <a:p>
            <a:pPr marL="12700" marR="5080">
              <a:lnSpc>
                <a:spcPct val="101000"/>
              </a:lnSpc>
              <a:spcBef>
                <a:spcPts val="85"/>
              </a:spcBef>
            </a:pPr>
            <a:r>
              <a:rPr lang="zh-CN" altLang="en-US" sz="2200" dirty="0">
                <a:latin typeface="微软雅黑" panose="020B0503020204020204" pitchFamily="34" charset="-122"/>
                <a:ea typeface="微软雅黑" panose="020B0503020204020204" pitchFamily="34" charset="-122"/>
                <a:cs typeface="Arial" panose="020B0604020202020204"/>
              </a:rPr>
              <a:t>在所有空间位置上卷积（滑动）</a:t>
            </a:r>
            <a:endParaRPr sz="2200" dirty="0">
              <a:latin typeface="微软雅黑" panose="020B0503020204020204" pitchFamily="34" charset="-122"/>
              <a:ea typeface="微软雅黑" panose="020B0503020204020204" pitchFamily="34" charset="-122"/>
              <a:cs typeface="Arial" panose="020B0604020202020204"/>
            </a:endParaRPr>
          </a:p>
        </p:txBody>
      </p:sp>
      <p:sp>
        <p:nvSpPr>
          <p:cNvPr id="35" name="object 33"/>
          <p:cNvSpPr/>
          <p:nvPr/>
        </p:nvSpPr>
        <p:spPr>
          <a:xfrm>
            <a:off x="8254428" y="3627236"/>
            <a:ext cx="92710" cy="1894205"/>
          </a:xfrm>
          <a:custGeom>
            <a:avLst/>
            <a:gdLst/>
            <a:ahLst/>
            <a:cxnLst/>
            <a:rect l="l" t="t" r="r" b="b"/>
            <a:pathLst>
              <a:path w="92709" h="1894204">
                <a:moveTo>
                  <a:pt x="0" y="0"/>
                </a:moveTo>
                <a:lnTo>
                  <a:pt x="92225" y="0"/>
                </a:lnTo>
                <a:lnTo>
                  <a:pt x="92225" y="1893725"/>
                </a:lnTo>
                <a:lnTo>
                  <a:pt x="0" y="1893725"/>
                </a:lnTo>
                <a:lnTo>
                  <a:pt x="0" y="0"/>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6" name="object 34"/>
          <p:cNvSpPr/>
          <p:nvPr/>
        </p:nvSpPr>
        <p:spPr>
          <a:xfrm>
            <a:off x="8346653" y="2763061"/>
            <a:ext cx="864235" cy="2758440"/>
          </a:xfrm>
          <a:custGeom>
            <a:avLst/>
            <a:gdLst/>
            <a:ahLst/>
            <a:cxnLst/>
            <a:rect l="l" t="t" r="r" b="b"/>
            <a:pathLst>
              <a:path w="864234" h="2758440">
                <a:moveTo>
                  <a:pt x="0" y="2757899"/>
                </a:moveTo>
                <a:lnTo>
                  <a:pt x="0" y="864174"/>
                </a:lnTo>
                <a:lnTo>
                  <a:pt x="864174" y="0"/>
                </a:lnTo>
                <a:lnTo>
                  <a:pt x="864174" y="1893725"/>
                </a:lnTo>
                <a:lnTo>
                  <a:pt x="0" y="2757899"/>
                </a:lnTo>
                <a:close/>
              </a:path>
            </a:pathLst>
          </a:custGeom>
          <a:solidFill>
            <a:srgbClr val="A0AEC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7" name="object 35"/>
          <p:cNvSpPr/>
          <p:nvPr/>
        </p:nvSpPr>
        <p:spPr>
          <a:xfrm>
            <a:off x="8254428" y="2763061"/>
            <a:ext cx="956944" cy="864235"/>
          </a:xfrm>
          <a:custGeom>
            <a:avLst/>
            <a:gdLst/>
            <a:ahLst/>
            <a:cxnLst/>
            <a:rect l="l" t="t" r="r" b="b"/>
            <a:pathLst>
              <a:path w="956945" h="864235">
                <a:moveTo>
                  <a:pt x="92225" y="864174"/>
                </a:moveTo>
                <a:lnTo>
                  <a:pt x="0" y="864174"/>
                </a:lnTo>
                <a:lnTo>
                  <a:pt x="864174" y="0"/>
                </a:lnTo>
                <a:lnTo>
                  <a:pt x="956399" y="0"/>
                </a:lnTo>
                <a:lnTo>
                  <a:pt x="92225" y="864174"/>
                </a:lnTo>
                <a:close/>
              </a:path>
            </a:pathLst>
          </a:custGeom>
          <a:solidFill>
            <a:srgbClr val="D3E1F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8" name="object 36"/>
          <p:cNvSpPr/>
          <p:nvPr/>
        </p:nvSpPr>
        <p:spPr>
          <a:xfrm>
            <a:off x="8254428" y="2763061"/>
            <a:ext cx="956944" cy="2758440"/>
          </a:xfrm>
          <a:custGeom>
            <a:avLst/>
            <a:gdLst/>
            <a:ahLst/>
            <a:cxnLst/>
            <a:rect l="l" t="t" r="r" b="b"/>
            <a:pathLst>
              <a:path w="956945" h="2758440">
                <a:moveTo>
                  <a:pt x="0" y="864174"/>
                </a:moveTo>
                <a:lnTo>
                  <a:pt x="864174" y="0"/>
                </a:lnTo>
                <a:lnTo>
                  <a:pt x="956399" y="0"/>
                </a:lnTo>
                <a:lnTo>
                  <a:pt x="956399" y="1893725"/>
                </a:lnTo>
                <a:lnTo>
                  <a:pt x="92225" y="2757899"/>
                </a:lnTo>
                <a:lnTo>
                  <a:pt x="0" y="2757899"/>
                </a:lnTo>
                <a:lnTo>
                  <a:pt x="0" y="8641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9" name="object 37"/>
          <p:cNvSpPr/>
          <p:nvPr/>
        </p:nvSpPr>
        <p:spPr>
          <a:xfrm>
            <a:off x="8254428" y="2763061"/>
            <a:ext cx="956944" cy="864235"/>
          </a:xfrm>
          <a:custGeom>
            <a:avLst/>
            <a:gdLst/>
            <a:ahLst/>
            <a:cxnLst/>
            <a:rect l="l" t="t" r="r" b="b"/>
            <a:pathLst>
              <a:path w="956945" h="864235">
                <a:moveTo>
                  <a:pt x="0" y="864174"/>
                </a:moveTo>
                <a:lnTo>
                  <a:pt x="92225" y="864174"/>
                </a:lnTo>
                <a:lnTo>
                  <a:pt x="956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0" name="object 38"/>
          <p:cNvSpPr/>
          <p:nvPr/>
        </p:nvSpPr>
        <p:spPr>
          <a:xfrm>
            <a:off x="8346653" y="3627236"/>
            <a:ext cx="0" cy="1894205"/>
          </a:xfrm>
          <a:custGeom>
            <a:avLst/>
            <a:gdLst/>
            <a:ahLst/>
            <a:cxnLst/>
            <a:rect l="l" t="t" r="r" b="b"/>
            <a:pathLst>
              <a:path h="1894204">
                <a:moveTo>
                  <a:pt x="0" y="0"/>
                </a:moveTo>
                <a:lnTo>
                  <a:pt x="0" y="1893725"/>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2" name="object 43"/>
          <p:cNvSpPr txBox="1"/>
          <p:nvPr/>
        </p:nvSpPr>
        <p:spPr>
          <a:xfrm>
            <a:off x="2416390" y="5540229"/>
            <a:ext cx="153035" cy="269304"/>
          </a:xfrm>
          <a:prstGeom prst="rect">
            <a:avLst/>
          </a:prstGeom>
        </p:spPr>
        <p:txBody>
          <a:bodyPr vert="horz" wrap="square" lIns="0" tIns="0" rIns="0" bIns="0" rtlCol="0">
            <a:spAutoFit/>
          </a:bodyPr>
          <a:lstStyle/>
          <a:p>
            <a:pPr marL="12700">
              <a:lnSpc>
                <a:spcPts val="2090"/>
              </a:lnSpc>
            </a:pPr>
            <a:r>
              <a:rPr sz="1800" dirty="0">
                <a:latin typeface="微软雅黑" panose="020B0503020204020204" pitchFamily="34" charset="-122"/>
                <a:ea typeface="微软雅黑" panose="020B0503020204020204" pitchFamily="34" charset="-122"/>
                <a:cs typeface="Arial" panose="020B0604020202020204"/>
              </a:rPr>
              <a:t>3</a:t>
            </a:r>
            <a:endParaRPr sz="1800">
              <a:latin typeface="微软雅黑" panose="020B0503020204020204" pitchFamily="34" charset="-122"/>
              <a:ea typeface="微软雅黑" panose="020B0503020204020204" pitchFamily="34" charset="-122"/>
              <a:cs typeface="Arial" panose="020B0604020202020204"/>
            </a:endParaRPr>
          </a:p>
        </p:txBody>
      </p:sp>
      <p:sp>
        <p:nvSpPr>
          <p:cNvPr id="43" name="object 44"/>
          <p:cNvSpPr txBox="1"/>
          <p:nvPr/>
        </p:nvSpPr>
        <p:spPr>
          <a:xfrm>
            <a:off x="8211947" y="5562076"/>
            <a:ext cx="153035" cy="269304"/>
          </a:xfrm>
          <a:prstGeom prst="rect">
            <a:avLst/>
          </a:prstGeom>
        </p:spPr>
        <p:txBody>
          <a:bodyPr vert="horz" wrap="square" lIns="0" tIns="0" rIns="0" bIns="0" rtlCol="0">
            <a:spAutoFit/>
          </a:bodyPr>
          <a:lstStyle/>
          <a:p>
            <a:pPr marL="12700">
              <a:lnSpc>
                <a:spcPts val="2090"/>
              </a:lnSpc>
            </a:pPr>
            <a:r>
              <a:rPr sz="1800" dirty="0">
                <a:latin typeface="微软雅黑" panose="020B0503020204020204" pitchFamily="34" charset="-122"/>
                <a:ea typeface="微软雅黑" panose="020B0503020204020204" pitchFamily="34" charset="-122"/>
                <a:cs typeface="Arial" panose="020B0604020202020204"/>
              </a:rPr>
              <a:t>1</a:t>
            </a:r>
            <a:endParaRPr sz="1800">
              <a:latin typeface="微软雅黑" panose="020B0503020204020204" pitchFamily="34" charset="-122"/>
              <a:ea typeface="微软雅黑" panose="020B0503020204020204" pitchFamily="34" charset="-122"/>
              <a:cs typeface="Arial" panose="020B0604020202020204"/>
            </a:endParaRPr>
          </a:p>
        </p:txBody>
      </p:sp>
      <p:sp>
        <p:nvSpPr>
          <p:cNvPr id="44" name="object 40"/>
          <p:cNvSpPr txBox="1"/>
          <p:nvPr/>
        </p:nvSpPr>
        <p:spPr>
          <a:xfrm>
            <a:off x="8879456" y="5084743"/>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28</a:t>
            </a:r>
            <a:endParaRPr sz="1800">
              <a:latin typeface="微软雅黑" panose="020B0503020204020204" pitchFamily="34" charset="-122"/>
              <a:ea typeface="微软雅黑" panose="020B0503020204020204" pitchFamily="34" charset="-122"/>
              <a:cs typeface="Arial" panose="020B0604020202020204"/>
            </a:endParaRPr>
          </a:p>
        </p:txBody>
      </p:sp>
      <p:sp>
        <p:nvSpPr>
          <p:cNvPr id="45" name="object 41"/>
          <p:cNvSpPr txBox="1"/>
          <p:nvPr/>
        </p:nvSpPr>
        <p:spPr>
          <a:xfrm>
            <a:off x="9283856" y="3673755"/>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28</a:t>
            </a:r>
            <a:endParaRPr sz="1800">
              <a:latin typeface="微软雅黑" panose="020B0503020204020204" pitchFamily="34" charset="-122"/>
              <a:ea typeface="微软雅黑" panose="020B0503020204020204" pitchFamily="34" charset="-122"/>
              <a:cs typeface="Arial" panose="020B0604020202020204"/>
            </a:endParaRPr>
          </a:p>
        </p:txBody>
      </p:sp>
      <p:sp>
        <p:nvSpPr>
          <p:cNvPr id="46" name="object 22"/>
          <p:cNvSpPr txBox="1"/>
          <p:nvPr/>
        </p:nvSpPr>
        <p:spPr>
          <a:xfrm>
            <a:off x="9019473" y="5984686"/>
            <a:ext cx="2338553" cy="400110"/>
          </a:xfrm>
          <a:prstGeom prst="rect">
            <a:avLst/>
          </a:prstGeom>
        </p:spPr>
        <p:txBody>
          <a:bodyPr vert="horz" wrap="square" lIns="0" tIns="27940" rIns="0" bIns="0" rtlCol="0">
            <a:spAutoFit/>
          </a:bodyPr>
          <a:lstStyle/>
          <a:p>
            <a:pPr marR="5080">
              <a:lnSpc>
                <a:spcPts val="2850"/>
              </a:lnSpc>
              <a:spcBef>
                <a:spcPts val="220"/>
              </a:spcBef>
            </a:pPr>
            <a:r>
              <a:rPr lang="en-US" sz="2400" spc="-5" dirty="0">
                <a:solidFill>
                  <a:srgbClr val="FF0000"/>
                </a:solidFill>
                <a:latin typeface="微软雅黑" panose="020B0503020204020204" pitchFamily="34" charset="-122"/>
                <a:ea typeface="微软雅黑" panose="020B0503020204020204" pitchFamily="34" charset="-122"/>
                <a:cs typeface="Arial" panose="020B0604020202020204"/>
              </a:rPr>
              <a:t>28=(32-5)/1+1</a:t>
            </a:r>
            <a:endParaRPr sz="1800" dirty="0">
              <a:latin typeface="微软雅黑" panose="020B0503020204020204" pitchFamily="34" charset="-122"/>
              <a:ea typeface="微软雅黑" panose="020B0503020204020204" pitchFamily="34" charset="-122"/>
              <a:cs typeface="Arial" panose="020B0604020202020204"/>
            </a:endParaRPr>
          </a:p>
        </p:txBody>
      </p:sp>
      <p:sp>
        <p:nvSpPr>
          <p:cNvPr id="47"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cxnSp>
        <p:nvCxnSpPr>
          <p:cNvPr id="48" name="直接箭头连接符 47"/>
          <p:cNvCxnSpPr/>
          <p:nvPr/>
        </p:nvCxnSpPr>
        <p:spPr>
          <a:xfrm>
            <a:off x="5004486" y="4142011"/>
            <a:ext cx="2503442"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9" name="object 39"/>
          <p:cNvSpPr txBox="1"/>
          <p:nvPr/>
        </p:nvSpPr>
        <p:spPr>
          <a:xfrm>
            <a:off x="8489891" y="2200318"/>
            <a:ext cx="1867963" cy="351378"/>
          </a:xfrm>
          <a:prstGeom prst="rect">
            <a:avLst/>
          </a:prstGeom>
        </p:spPr>
        <p:txBody>
          <a:bodyPr vert="horz" wrap="square" lIns="0" tIns="12700" rIns="0" bIns="0" rtlCol="0">
            <a:spAutoFit/>
          </a:bodyPr>
          <a:lstStyle/>
          <a:p>
            <a:pPr marL="12700">
              <a:lnSpc>
                <a:spcPct val="100000"/>
              </a:lnSpc>
              <a:spcBef>
                <a:spcPts val="100"/>
              </a:spcBef>
            </a:pPr>
            <a:r>
              <a:rPr lang="zh-CN" altLang="en-US" sz="2200" b="1" spc="-5" dirty="0">
                <a:solidFill>
                  <a:srgbClr val="000000"/>
                </a:solidFill>
                <a:latin typeface="微软雅黑" panose="020B0503020204020204" pitchFamily="34" charset="-122"/>
                <a:ea typeface="微软雅黑" panose="020B0503020204020204" pitchFamily="34" charset="-122"/>
                <a:cs typeface="Arial" panose="020B0604020202020204"/>
              </a:rPr>
              <a:t>激活图</a:t>
            </a:r>
            <a:endParaRPr sz="2200" dirty="0">
              <a:solidFill>
                <a:srgbClr val="000000"/>
              </a:solidFill>
              <a:latin typeface="微软雅黑" panose="020B0503020204020204" pitchFamily="34" charset="-122"/>
              <a:ea typeface="微软雅黑" panose="020B0503020204020204" pitchFamily="34" charset="-122"/>
              <a:cs typeface="Arial" panose="020B0604020202020204"/>
            </a:endParaRPr>
          </a:p>
        </p:txBody>
      </p:sp>
      <p:sp>
        <p:nvSpPr>
          <p:cNvPr id="50" name="object 39"/>
          <p:cNvSpPr txBox="1"/>
          <p:nvPr/>
        </p:nvSpPr>
        <p:spPr>
          <a:xfrm>
            <a:off x="9423872" y="2200318"/>
            <a:ext cx="1867963"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00FF"/>
                </a:solidFill>
                <a:latin typeface="微软雅黑" panose="020B0503020204020204" pitchFamily="34" charset="-122"/>
                <a:ea typeface="微软雅黑" panose="020B0503020204020204" pitchFamily="34" charset="-122"/>
                <a:cs typeface="Arial" panose="020B0604020202020204"/>
              </a:rPr>
              <a:t>activation</a:t>
            </a:r>
            <a:r>
              <a:rPr sz="1800" b="1" spc="-80" dirty="0">
                <a:solidFill>
                  <a:srgbClr val="0000FF"/>
                </a:solidFill>
                <a:latin typeface="微软雅黑" panose="020B0503020204020204" pitchFamily="34" charset="-122"/>
                <a:ea typeface="微软雅黑" panose="020B0503020204020204" pitchFamily="34" charset="-122"/>
                <a:cs typeface="Arial" panose="020B0604020202020204"/>
              </a:rPr>
              <a:t> </a:t>
            </a:r>
            <a:r>
              <a:rPr sz="1800" b="1" spc="-5" dirty="0">
                <a:solidFill>
                  <a:srgbClr val="0000FF"/>
                </a:solidFill>
                <a:latin typeface="微软雅黑" panose="020B0503020204020204" pitchFamily="34" charset="-122"/>
                <a:ea typeface="微软雅黑" panose="020B0503020204020204" pitchFamily="34" charset="-122"/>
                <a:cs typeface="Arial" panose="020B0604020202020204"/>
              </a:rPr>
              <a:t>map</a:t>
            </a:r>
            <a:endParaRPr sz="1800" dirty="0">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6.1 </a:t>
            </a:r>
            <a:r>
              <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卷积运算</a:t>
            </a:r>
            <a:endParaRPr lang="zh-CN" altLang="en-US" sz="5400" b="1" dirty="0">
              <a:ln w="9525">
                <a:solidFill>
                  <a:schemeClr val="bg1"/>
                </a:solidFill>
                <a:prstDash val="solid"/>
              </a:ln>
              <a:solidFill>
                <a:srgbClr val="4472C4"/>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p:nvPr/>
        </p:nvSpPr>
        <p:spPr>
          <a:xfrm>
            <a:off x="8179652" y="3778855"/>
            <a:ext cx="92710" cy="1894205"/>
          </a:xfrm>
          <a:custGeom>
            <a:avLst/>
            <a:gdLst/>
            <a:ahLst/>
            <a:cxnLst/>
            <a:rect l="l" t="t" r="r" b="b"/>
            <a:pathLst>
              <a:path w="92709" h="1894204">
                <a:moveTo>
                  <a:pt x="0" y="0"/>
                </a:moveTo>
                <a:lnTo>
                  <a:pt x="92225" y="0"/>
                </a:lnTo>
                <a:lnTo>
                  <a:pt x="92225" y="1893725"/>
                </a:lnTo>
                <a:lnTo>
                  <a:pt x="0" y="1893725"/>
                </a:lnTo>
                <a:lnTo>
                  <a:pt x="0" y="0"/>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 name="object 3"/>
          <p:cNvSpPr/>
          <p:nvPr/>
        </p:nvSpPr>
        <p:spPr>
          <a:xfrm>
            <a:off x="8271877" y="2914680"/>
            <a:ext cx="864235" cy="2758440"/>
          </a:xfrm>
          <a:custGeom>
            <a:avLst/>
            <a:gdLst/>
            <a:ahLst/>
            <a:cxnLst/>
            <a:rect l="l" t="t" r="r" b="b"/>
            <a:pathLst>
              <a:path w="864234" h="2758440">
                <a:moveTo>
                  <a:pt x="0" y="2757899"/>
                </a:moveTo>
                <a:lnTo>
                  <a:pt x="0" y="864174"/>
                </a:lnTo>
                <a:lnTo>
                  <a:pt x="864174" y="0"/>
                </a:lnTo>
                <a:lnTo>
                  <a:pt x="864174" y="1893725"/>
                </a:lnTo>
                <a:lnTo>
                  <a:pt x="0" y="2757899"/>
                </a:lnTo>
                <a:close/>
              </a:path>
            </a:pathLst>
          </a:custGeom>
          <a:solidFill>
            <a:srgbClr val="A0AEC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4"/>
          <p:cNvSpPr/>
          <p:nvPr/>
        </p:nvSpPr>
        <p:spPr>
          <a:xfrm>
            <a:off x="8179652" y="2914680"/>
            <a:ext cx="956944" cy="864235"/>
          </a:xfrm>
          <a:custGeom>
            <a:avLst/>
            <a:gdLst/>
            <a:ahLst/>
            <a:cxnLst/>
            <a:rect l="l" t="t" r="r" b="b"/>
            <a:pathLst>
              <a:path w="956945" h="864235">
                <a:moveTo>
                  <a:pt x="92225" y="864174"/>
                </a:moveTo>
                <a:lnTo>
                  <a:pt x="0" y="864174"/>
                </a:lnTo>
                <a:lnTo>
                  <a:pt x="864174" y="0"/>
                </a:lnTo>
                <a:lnTo>
                  <a:pt x="956399" y="0"/>
                </a:lnTo>
                <a:lnTo>
                  <a:pt x="92225" y="864174"/>
                </a:lnTo>
                <a:close/>
              </a:path>
            </a:pathLst>
          </a:custGeom>
          <a:solidFill>
            <a:srgbClr val="D3E1F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 name="object 5"/>
          <p:cNvSpPr/>
          <p:nvPr/>
        </p:nvSpPr>
        <p:spPr>
          <a:xfrm>
            <a:off x="8179652" y="2914680"/>
            <a:ext cx="956944" cy="2758440"/>
          </a:xfrm>
          <a:custGeom>
            <a:avLst/>
            <a:gdLst/>
            <a:ahLst/>
            <a:cxnLst/>
            <a:rect l="l" t="t" r="r" b="b"/>
            <a:pathLst>
              <a:path w="956945" h="2758440">
                <a:moveTo>
                  <a:pt x="0" y="864174"/>
                </a:moveTo>
                <a:lnTo>
                  <a:pt x="864174" y="0"/>
                </a:lnTo>
                <a:lnTo>
                  <a:pt x="956399" y="0"/>
                </a:lnTo>
                <a:lnTo>
                  <a:pt x="956399" y="1893725"/>
                </a:lnTo>
                <a:lnTo>
                  <a:pt x="92225" y="2757899"/>
                </a:lnTo>
                <a:lnTo>
                  <a:pt x="0" y="2757899"/>
                </a:lnTo>
                <a:lnTo>
                  <a:pt x="0" y="8641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6"/>
          <p:cNvSpPr/>
          <p:nvPr/>
        </p:nvSpPr>
        <p:spPr>
          <a:xfrm>
            <a:off x="8179652" y="2914680"/>
            <a:ext cx="956944" cy="864235"/>
          </a:xfrm>
          <a:custGeom>
            <a:avLst/>
            <a:gdLst/>
            <a:ahLst/>
            <a:cxnLst/>
            <a:rect l="l" t="t" r="r" b="b"/>
            <a:pathLst>
              <a:path w="956945" h="864235">
                <a:moveTo>
                  <a:pt x="0" y="864174"/>
                </a:moveTo>
                <a:lnTo>
                  <a:pt x="92225" y="864174"/>
                </a:lnTo>
                <a:lnTo>
                  <a:pt x="956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 name="object 7"/>
          <p:cNvSpPr/>
          <p:nvPr/>
        </p:nvSpPr>
        <p:spPr>
          <a:xfrm>
            <a:off x="8271877" y="3778855"/>
            <a:ext cx="0" cy="1894205"/>
          </a:xfrm>
          <a:custGeom>
            <a:avLst/>
            <a:gdLst/>
            <a:ahLst/>
            <a:cxnLst/>
            <a:rect l="l" t="t" r="r" b="b"/>
            <a:pathLst>
              <a:path h="1894204">
                <a:moveTo>
                  <a:pt x="0" y="0"/>
                </a:moveTo>
                <a:lnTo>
                  <a:pt x="0" y="1893725"/>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8"/>
          <p:cNvSpPr/>
          <p:nvPr/>
        </p:nvSpPr>
        <p:spPr>
          <a:xfrm>
            <a:off x="2743101" y="4037378"/>
            <a:ext cx="132080" cy="663575"/>
          </a:xfrm>
          <a:custGeom>
            <a:avLst/>
            <a:gdLst/>
            <a:ahLst/>
            <a:cxnLst/>
            <a:rect l="l" t="t" r="r" b="b"/>
            <a:pathLst>
              <a:path w="132080" h="663575">
                <a:moveTo>
                  <a:pt x="0" y="0"/>
                </a:moveTo>
                <a:lnTo>
                  <a:pt x="131602" y="0"/>
                </a:lnTo>
                <a:lnTo>
                  <a:pt x="131602" y="663202"/>
                </a:lnTo>
                <a:lnTo>
                  <a:pt x="0" y="663202"/>
                </a:lnTo>
                <a:lnTo>
                  <a:pt x="0" y="0"/>
                </a:lnTo>
                <a:close/>
              </a:path>
            </a:pathLst>
          </a:custGeom>
          <a:solidFill>
            <a:srgbClr val="D9EAD3"/>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9"/>
          <p:cNvSpPr/>
          <p:nvPr/>
        </p:nvSpPr>
        <p:spPr>
          <a:xfrm>
            <a:off x="2874704" y="3886680"/>
            <a:ext cx="151130" cy="814069"/>
          </a:xfrm>
          <a:custGeom>
            <a:avLst/>
            <a:gdLst/>
            <a:ahLst/>
            <a:cxnLst/>
            <a:rect l="l" t="t" r="r" b="b"/>
            <a:pathLst>
              <a:path w="151130" h="814069">
                <a:moveTo>
                  <a:pt x="0" y="813899"/>
                </a:moveTo>
                <a:lnTo>
                  <a:pt x="0" y="150697"/>
                </a:lnTo>
                <a:lnTo>
                  <a:pt x="150697" y="0"/>
                </a:lnTo>
                <a:lnTo>
                  <a:pt x="150697" y="663202"/>
                </a:lnTo>
                <a:lnTo>
                  <a:pt x="0" y="813899"/>
                </a:lnTo>
                <a:close/>
              </a:path>
            </a:pathLst>
          </a:custGeom>
          <a:solidFill>
            <a:srgbClr val="ADBBA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 name="object 10"/>
          <p:cNvSpPr/>
          <p:nvPr/>
        </p:nvSpPr>
        <p:spPr>
          <a:xfrm>
            <a:off x="2743101" y="388668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E0EEDB"/>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 name="object 11"/>
          <p:cNvSpPr/>
          <p:nvPr/>
        </p:nvSpPr>
        <p:spPr>
          <a:xfrm>
            <a:off x="2743101" y="3886680"/>
            <a:ext cx="282575" cy="814069"/>
          </a:xfrm>
          <a:custGeom>
            <a:avLst/>
            <a:gdLst/>
            <a:ahLst/>
            <a:cxnLst/>
            <a:rect l="l" t="t" r="r" b="b"/>
            <a:pathLst>
              <a:path w="282575" h="814069">
                <a:moveTo>
                  <a:pt x="0" y="150697"/>
                </a:moveTo>
                <a:lnTo>
                  <a:pt x="150697" y="0"/>
                </a:lnTo>
                <a:lnTo>
                  <a:pt x="282299" y="0"/>
                </a:lnTo>
                <a:lnTo>
                  <a:pt x="282299" y="663202"/>
                </a:lnTo>
                <a:lnTo>
                  <a:pt x="131602" y="813899"/>
                </a:lnTo>
                <a:lnTo>
                  <a:pt x="0" y="813899"/>
                </a:lnTo>
                <a:lnTo>
                  <a:pt x="0" y="150697"/>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 name="object 12"/>
          <p:cNvSpPr/>
          <p:nvPr/>
        </p:nvSpPr>
        <p:spPr>
          <a:xfrm>
            <a:off x="2743101" y="388668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3"/>
          <p:cNvSpPr/>
          <p:nvPr/>
        </p:nvSpPr>
        <p:spPr>
          <a:xfrm>
            <a:off x="2874704" y="4037378"/>
            <a:ext cx="0" cy="663575"/>
          </a:xfrm>
          <a:custGeom>
            <a:avLst/>
            <a:gdLst/>
            <a:ahLst/>
            <a:cxnLst/>
            <a:rect l="l" t="t" r="r" b="b"/>
            <a:pathLst>
              <a:path h="663575">
                <a:moveTo>
                  <a:pt x="0" y="0"/>
                </a:moveTo>
                <a:lnTo>
                  <a:pt x="0" y="663202"/>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4"/>
          <p:cNvSpPr/>
          <p:nvPr/>
        </p:nvSpPr>
        <p:spPr>
          <a:xfrm>
            <a:off x="4339352" y="4152481"/>
            <a:ext cx="282575" cy="282575"/>
          </a:xfrm>
          <a:custGeom>
            <a:avLst/>
            <a:gdLst/>
            <a:ahLst/>
            <a:cxnLst/>
            <a:rect l="l" t="t" r="r" b="b"/>
            <a:pathLst>
              <a:path w="282575" h="282575">
                <a:moveTo>
                  <a:pt x="141149" y="282299"/>
                </a:moveTo>
                <a:lnTo>
                  <a:pt x="96535" y="275104"/>
                </a:lnTo>
                <a:lnTo>
                  <a:pt x="57788" y="255066"/>
                </a:lnTo>
                <a:lnTo>
                  <a:pt x="27233" y="224511"/>
                </a:lnTo>
                <a:lnTo>
                  <a:pt x="7195" y="185764"/>
                </a:lnTo>
                <a:lnTo>
                  <a:pt x="0" y="141149"/>
                </a:lnTo>
                <a:lnTo>
                  <a:pt x="7195" y="96535"/>
                </a:lnTo>
                <a:lnTo>
                  <a:pt x="27233" y="57788"/>
                </a:lnTo>
                <a:lnTo>
                  <a:pt x="57788" y="27233"/>
                </a:lnTo>
                <a:lnTo>
                  <a:pt x="96535" y="7195"/>
                </a:lnTo>
                <a:lnTo>
                  <a:pt x="141149" y="0"/>
                </a:lnTo>
                <a:lnTo>
                  <a:pt x="168815" y="2737"/>
                </a:lnTo>
                <a:lnTo>
                  <a:pt x="219460" y="23714"/>
                </a:lnTo>
                <a:lnTo>
                  <a:pt x="258585" y="62839"/>
                </a:lnTo>
                <a:lnTo>
                  <a:pt x="279562" y="113484"/>
                </a:lnTo>
                <a:lnTo>
                  <a:pt x="282299" y="141149"/>
                </a:lnTo>
                <a:lnTo>
                  <a:pt x="275104" y="185764"/>
                </a:lnTo>
                <a:lnTo>
                  <a:pt x="255066" y="224511"/>
                </a:lnTo>
                <a:lnTo>
                  <a:pt x="224511" y="255066"/>
                </a:lnTo>
                <a:lnTo>
                  <a:pt x="185764" y="275104"/>
                </a:lnTo>
                <a:lnTo>
                  <a:pt x="141149" y="282299"/>
                </a:lnTo>
                <a:close/>
              </a:path>
            </a:pathLst>
          </a:custGeom>
          <a:solidFill>
            <a:srgbClr val="D9EAD3"/>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 name="object 15"/>
          <p:cNvSpPr/>
          <p:nvPr/>
        </p:nvSpPr>
        <p:spPr>
          <a:xfrm>
            <a:off x="4339352" y="4152481"/>
            <a:ext cx="282575" cy="282575"/>
          </a:xfrm>
          <a:custGeom>
            <a:avLst/>
            <a:gdLst/>
            <a:ahLst/>
            <a:cxnLst/>
            <a:rect l="l" t="t" r="r" b="b"/>
            <a:pathLst>
              <a:path w="282575" h="282575">
                <a:moveTo>
                  <a:pt x="0" y="141149"/>
                </a:moveTo>
                <a:lnTo>
                  <a:pt x="7195" y="96535"/>
                </a:lnTo>
                <a:lnTo>
                  <a:pt x="27233" y="57788"/>
                </a:lnTo>
                <a:lnTo>
                  <a:pt x="57788" y="27233"/>
                </a:lnTo>
                <a:lnTo>
                  <a:pt x="96535" y="7195"/>
                </a:lnTo>
                <a:lnTo>
                  <a:pt x="141149" y="0"/>
                </a:lnTo>
                <a:lnTo>
                  <a:pt x="195165" y="10744"/>
                </a:lnTo>
                <a:lnTo>
                  <a:pt x="240958" y="41341"/>
                </a:lnTo>
                <a:lnTo>
                  <a:pt x="271555" y="87134"/>
                </a:lnTo>
                <a:lnTo>
                  <a:pt x="282299" y="141149"/>
                </a:lnTo>
                <a:lnTo>
                  <a:pt x="275104" y="185764"/>
                </a:lnTo>
                <a:lnTo>
                  <a:pt x="255066" y="224511"/>
                </a:lnTo>
                <a:lnTo>
                  <a:pt x="224511" y="255066"/>
                </a:lnTo>
                <a:lnTo>
                  <a:pt x="185764" y="275104"/>
                </a:lnTo>
                <a:lnTo>
                  <a:pt x="141149" y="282299"/>
                </a:lnTo>
                <a:lnTo>
                  <a:pt x="96535" y="275104"/>
                </a:lnTo>
                <a:lnTo>
                  <a:pt x="57788" y="255066"/>
                </a:lnTo>
                <a:lnTo>
                  <a:pt x="27233" y="224511"/>
                </a:lnTo>
                <a:lnTo>
                  <a:pt x="7195" y="185764"/>
                </a:lnTo>
                <a:lnTo>
                  <a:pt x="0" y="141149"/>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8" name="object 16"/>
          <p:cNvSpPr/>
          <p:nvPr/>
        </p:nvSpPr>
        <p:spPr>
          <a:xfrm>
            <a:off x="2849852" y="4293630"/>
            <a:ext cx="1489710" cy="399415"/>
          </a:xfrm>
          <a:custGeom>
            <a:avLst/>
            <a:gdLst/>
            <a:ahLst/>
            <a:cxnLst/>
            <a:rect l="l" t="t" r="r" b="b"/>
            <a:pathLst>
              <a:path w="1489710" h="399414">
                <a:moveTo>
                  <a:pt x="0" y="398999"/>
                </a:moveTo>
                <a:lnTo>
                  <a:pt x="14894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17"/>
          <p:cNvSpPr/>
          <p:nvPr/>
        </p:nvSpPr>
        <p:spPr>
          <a:xfrm>
            <a:off x="2869352" y="4056331"/>
            <a:ext cx="1470025" cy="237490"/>
          </a:xfrm>
          <a:custGeom>
            <a:avLst/>
            <a:gdLst/>
            <a:ahLst/>
            <a:cxnLst/>
            <a:rect l="l" t="t" r="r" b="b"/>
            <a:pathLst>
              <a:path w="1470025" h="237489">
                <a:moveTo>
                  <a:pt x="0" y="0"/>
                </a:moveTo>
                <a:lnTo>
                  <a:pt x="1469999" y="23729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0" name="object 18"/>
          <p:cNvSpPr/>
          <p:nvPr/>
        </p:nvSpPr>
        <p:spPr>
          <a:xfrm>
            <a:off x="3005552" y="3906931"/>
            <a:ext cx="1334135" cy="386715"/>
          </a:xfrm>
          <a:custGeom>
            <a:avLst/>
            <a:gdLst/>
            <a:ahLst/>
            <a:cxnLst/>
            <a:rect l="l" t="t" r="r" b="b"/>
            <a:pathLst>
              <a:path w="1334135" h="386714">
                <a:moveTo>
                  <a:pt x="0" y="0"/>
                </a:moveTo>
                <a:lnTo>
                  <a:pt x="1333799" y="38669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1" name="object 19"/>
          <p:cNvSpPr/>
          <p:nvPr/>
        </p:nvSpPr>
        <p:spPr>
          <a:xfrm>
            <a:off x="3031652" y="4293630"/>
            <a:ext cx="1308100" cy="250190"/>
          </a:xfrm>
          <a:custGeom>
            <a:avLst/>
            <a:gdLst/>
            <a:ahLst/>
            <a:cxnLst/>
            <a:rect l="l" t="t" r="r" b="b"/>
            <a:pathLst>
              <a:path w="1308100" h="250189">
                <a:moveTo>
                  <a:pt x="0" y="249599"/>
                </a:moveTo>
                <a:lnTo>
                  <a:pt x="13076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2" name="object 20"/>
          <p:cNvSpPr txBox="1"/>
          <p:nvPr/>
        </p:nvSpPr>
        <p:spPr>
          <a:xfrm>
            <a:off x="3012227" y="5278562"/>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32</a:t>
            </a:r>
            <a:endParaRPr sz="1800">
              <a:latin typeface="微软雅黑" panose="020B0503020204020204" pitchFamily="34" charset="-122"/>
              <a:ea typeface="微软雅黑" panose="020B0503020204020204" pitchFamily="34" charset="-122"/>
              <a:cs typeface="Arial" panose="020B0604020202020204"/>
            </a:endParaRPr>
          </a:p>
        </p:txBody>
      </p:sp>
      <p:sp>
        <p:nvSpPr>
          <p:cNvPr id="23" name="object 21"/>
          <p:cNvSpPr txBox="1"/>
          <p:nvPr/>
        </p:nvSpPr>
        <p:spPr>
          <a:xfrm>
            <a:off x="3376527" y="3205387"/>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32</a:t>
            </a:r>
            <a:endParaRPr sz="1800">
              <a:latin typeface="微软雅黑" panose="020B0503020204020204" pitchFamily="34" charset="-122"/>
              <a:ea typeface="微软雅黑" panose="020B0503020204020204" pitchFamily="34" charset="-122"/>
              <a:cs typeface="Arial" panose="020B0604020202020204"/>
            </a:endParaRPr>
          </a:p>
        </p:txBody>
      </p:sp>
      <p:sp>
        <p:nvSpPr>
          <p:cNvPr id="24" name="object 22"/>
          <p:cNvSpPr txBox="1"/>
          <p:nvPr/>
        </p:nvSpPr>
        <p:spPr>
          <a:xfrm>
            <a:off x="2341614" y="5670194"/>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ea typeface="微软雅黑" panose="020B0503020204020204" pitchFamily="34" charset="-122"/>
                <a:cs typeface="Arial" panose="020B0604020202020204"/>
              </a:rPr>
              <a:t>3</a:t>
            </a:r>
            <a:endParaRPr sz="1800">
              <a:latin typeface="微软雅黑" panose="020B0503020204020204" pitchFamily="34" charset="-122"/>
              <a:ea typeface="微软雅黑" panose="020B0503020204020204" pitchFamily="34" charset="-122"/>
              <a:cs typeface="Arial" panose="020B0604020202020204"/>
            </a:endParaRPr>
          </a:p>
        </p:txBody>
      </p:sp>
      <p:sp>
        <p:nvSpPr>
          <p:cNvPr id="26" name="object 24"/>
          <p:cNvSpPr txBox="1"/>
          <p:nvPr/>
        </p:nvSpPr>
        <p:spPr>
          <a:xfrm>
            <a:off x="4657452" y="2553138"/>
            <a:ext cx="2636945" cy="752257"/>
          </a:xfrm>
          <a:prstGeom prst="rect">
            <a:avLst/>
          </a:prstGeom>
        </p:spPr>
        <p:txBody>
          <a:bodyPr vert="horz" wrap="square" lIns="0" tIns="27940" rIns="0" bIns="0" rtlCol="0">
            <a:spAutoFit/>
          </a:bodyPr>
          <a:lstStyle/>
          <a:p>
            <a:pPr marL="12700" marR="5080">
              <a:lnSpc>
                <a:spcPts val="2850"/>
              </a:lnSpc>
              <a:spcBef>
                <a:spcPts val="220"/>
              </a:spcBef>
            </a:pPr>
            <a:r>
              <a:rPr sz="2400" spc="-5" dirty="0">
                <a:solidFill>
                  <a:srgbClr val="FF0000"/>
                </a:solidFill>
                <a:latin typeface="微软雅黑" panose="020B0503020204020204" pitchFamily="34" charset="-122"/>
                <a:ea typeface="微软雅黑" panose="020B0503020204020204" pitchFamily="34" charset="-122"/>
                <a:cs typeface="Arial" panose="020B0604020202020204"/>
              </a:rPr>
              <a:t>32x32x3</a:t>
            </a:r>
            <a:r>
              <a:rPr sz="2400" spc="-95" dirty="0">
                <a:solidFill>
                  <a:srgbClr val="FF0000"/>
                </a:solidFill>
                <a:latin typeface="微软雅黑" panose="020B0503020204020204" pitchFamily="34" charset="-122"/>
                <a:ea typeface="微软雅黑" panose="020B0503020204020204" pitchFamily="34" charset="-122"/>
                <a:cs typeface="Arial" panose="020B0604020202020204"/>
              </a:rPr>
              <a:t> </a:t>
            </a:r>
            <a:r>
              <a:rPr sz="2400" spc="-5" dirty="0">
                <a:solidFill>
                  <a:srgbClr val="FF0000"/>
                </a:solidFill>
                <a:latin typeface="微软雅黑" panose="020B0503020204020204" pitchFamily="34" charset="-122"/>
                <a:ea typeface="微软雅黑" panose="020B0503020204020204" pitchFamily="34" charset="-122"/>
                <a:cs typeface="Arial" panose="020B0604020202020204"/>
              </a:rPr>
              <a:t>image  </a:t>
            </a:r>
            <a:r>
              <a:rPr sz="2400" spc="-5" dirty="0">
                <a:solidFill>
                  <a:srgbClr val="37761C"/>
                </a:solidFill>
                <a:latin typeface="微软雅黑" panose="020B0503020204020204" pitchFamily="34" charset="-122"/>
                <a:ea typeface="微软雅黑" panose="020B0503020204020204" pitchFamily="34" charset="-122"/>
                <a:cs typeface="Arial" panose="020B0604020202020204"/>
              </a:rPr>
              <a:t>5x5x3</a:t>
            </a:r>
            <a:r>
              <a:rPr sz="2400" spc="-20" dirty="0">
                <a:solidFill>
                  <a:srgbClr val="37761C"/>
                </a:solidFill>
                <a:latin typeface="微软雅黑" panose="020B0503020204020204" pitchFamily="34" charset="-122"/>
                <a:ea typeface="微软雅黑" panose="020B0503020204020204" pitchFamily="34" charset="-122"/>
                <a:cs typeface="Arial" panose="020B0604020202020204"/>
              </a:rPr>
              <a:t> </a:t>
            </a:r>
            <a:r>
              <a:rPr sz="2400" spc="-5" dirty="0">
                <a:solidFill>
                  <a:srgbClr val="37761C"/>
                </a:solidFill>
                <a:latin typeface="微软雅黑" panose="020B0503020204020204" pitchFamily="34" charset="-122"/>
                <a:ea typeface="微软雅黑" panose="020B0503020204020204" pitchFamily="34" charset="-122"/>
                <a:cs typeface="Arial" panose="020B0604020202020204"/>
              </a:rPr>
              <a:t>filter</a:t>
            </a:r>
            <a:endParaRPr sz="2400" dirty="0">
              <a:latin typeface="微软雅黑" panose="020B0503020204020204" pitchFamily="34" charset="-122"/>
              <a:ea typeface="微软雅黑" panose="020B0503020204020204" pitchFamily="34" charset="-122"/>
              <a:cs typeface="Arial" panose="020B0604020202020204"/>
            </a:endParaRPr>
          </a:p>
        </p:txBody>
      </p:sp>
      <p:sp>
        <p:nvSpPr>
          <p:cNvPr id="27" name="object 25"/>
          <p:cNvSpPr/>
          <p:nvPr/>
        </p:nvSpPr>
        <p:spPr>
          <a:xfrm>
            <a:off x="3508963" y="2734080"/>
            <a:ext cx="929005" cy="220345"/>
          </a:xfrm>
          <a:custGeom>
            <a:avLst/>
            <a:gdLst/>
            <a:ahLst/>
            <a:cxnLst/>
            <a:rect l="l" t="t" r="r" b="b"/>
            <a:pathLst>
              <a:path w="929004" h="220344">
                <a:moveTo>
                  <a:pt x="928687" y="0"/>
                </a:moveTo>
                <a:lnTo>
                  <a:pt x="0" y="219930"/>
                </a:lnTo>
              </a:path>
            </a:pathLst>
          </a:custGeom>
          <a:ln w="9524">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8" name="object 26"/>
          <p:cNvSpPr/>
          <p:nvPr/>
        </p:nvSpPr>
        <p:spPr>
          <a:xfrm>
            <a:off x="3466901" y="2938701"/>
            <a:ext cx="45720" cy="31115"/>
          </a:xfrm>
          <a:custGeom>
            <a:avLst/>
            <a:gdLst/>
            <a:ahLst/>
            <a:cxnLst/>
            <a:rect l="l" t="t" r="r" b="b"/>
            <a:pathLst>
              <a:path w="45719" h="31115">
                <a:moveTo>
                  <a:pt x="45687" y="30618"/>
                </a:moveTo>
                <a:lnTo>
                  <a:pt x="0" y="25270"/>
                </a:lnTo>
                <a:lnTo>
                  <a:pt x="38436" y="0"/>
                </a:lnTo>
                <a:lnTo>
                  <a:pt x="45687" y="30618"/>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9" name="object 27"/>
          <p:cNvSpPr/>
          <p:nvPr/>
        </p:nvSpPr>
        <p:spPr>
          <a:xfrm>
            <a:off x="3466901" y="2938701"/>
            <a:ext cx="45720" cy="31115"/>
          </a:xfrm>
          <a:custGeom>
            <a:avLst/>
            <a:gdLst/>
            <a:ahLst/>
            <a:cxnLst/>
            <a:rect l="l" t="t" r="r" b="b"/>
            <a:pathLst>
              <a:path w="45719" h="31115">
                <a:moveTo>
                  <a:pt x="38436" y="0"/>
                </a:moveTo>
                <a:lnTo>
                  <a:pt x="0" y="25270"/>
                </a:lnTo>
                <a:lnTo>
                  <a:pt x="45687" y="30618"/>
                </a:lnTo>
                <a:lnTo>
                  <a:pt x="38436" y="0"/>
                </a:lnTo>
                <a:close/>
              </a:path>
            </a:pathLst>
          </a:custGeom>
          <a:ln w="9524">
            <a:solidFill>
              <a:srgbClr val="FF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0" name="object 28"/>
          <p:cNvSpPr/>
          <p:nvPr/>
        </p:nvSpPr>
        <p:spPr>
          <a:xfrm>
            <a:off x="3195617" y="3217606"/>
            <a:ext cx="1346200" cy="523240"/>
          </a:xfrm>
          <a:custGeom>
            <a:avLst/>
            <a:gdLst/>
            <a:ahLst/>
            <a:cxnLst/>
            <a:rect l="l" t="t" r="r" b="b"/>
            <a:pathLst>
              <a:path w="1346200" h="523239">
                <a:moveTo>
                  <a:pt x="1345634" y="0"/>
                </a:moveTo>
                <a:lnTo>
                  <a:pt x="0" y="523189"/>
                </a:lnTo>
              </a:path>
            </a:pathLst>
          </a:custGeom>
          <a:ln w="9524">
            <a:solidFill>
              <a:srgbClr val="37761C"/>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1" name="object 29"/>
          <p:cNvSpPr/>
          <p:nvPr/>
        </p:nvSpPr>
        <p:spPr>
          <a:xfrm>
            <a:off x="3155330" y="3726132"/>
            <a:ext cx="46355" cy="30480"/>
          </a:xfrm>
          <a:custGeom>
            <a:avLst/>
            <a:gdLst/>
            <a:ahLst/>
            <a:cxnLst/>
            <a:rect l="l" t="t" r="r" b="b"/>
            <a:pathLst>
              <a:path w="46355" h="30480">
                <a:moveTo>
                  <a:pt x="0" y="30327"/>
                </a:moveTo>
                <a:lnTo>
                  <a:pt x="34586" y="0"/>
                </a:lnTo>
                <a:lnTo>
                  <a:pt x="45988" y="29326"/>
                </a:lnTo>
                <a:lnTo>
                  <a:pt x="0" y="30327"/>
                </a:lnTo>
                <a:close/>
              </a:path>
            </a:pathLst>
          </a:custGeom>
          <a:solidFill>
            <a:srgbClr val="37761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2" name="object 30"/>
          <p:cNvSpPr/>
          <p:nvPr/>
        </p:nvSpPr>
        <p:spPr>
          <a:xfrm>
            <a:off x="3155330" y="3726132"/>
            <a:ext cx="46355" cy="30480"/>
          </a:xfrm>
          <a:custGeom>
            <a:avLst/>
            <a:gdLst/>
            <a:ahLst/>
            <a:cxnLst/>
            <a:rect l="l" t="t" r="r" b="b"/>
            <a:pathLst>
              <a:path w="46355" h="30480">
                <a:moveTo>
                  <a:pt x="34586" y="0"/>
                </a:moveTo>
                <a:lnTo>
                  <a:pt x="0" y="30327"/>
                </a:lnTo>
                <a:lnTo>
                  <a:pt x="45988" y="29326"/>
                </a:lnTo>
                <a:lnTo>
                  <a:pt x="34586" y="0"/>
                </a:lnTo>
                <a:close/>
              </a:path>
            </a:pathLst>
          </a:custGeom>
          <a:ln w="9524">
            <a:solidFill>
              <a:srgbClr val="37761C"/>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7" name="object 35"/>
          <p:cNvSpPr/>
          <p:nvPr/>
        </p:nvSpPr>
        <p:spPr>
          <a:xfrm>
            <a:off x="8557630" y="3778855"/>
            <a:ext cx="92710" cy="1894205"/>
          </a:xfrm>
          <a:custGeom>
            <a:avLst/>
            <a:gdLst/>
            <a:ahLst/>
            <a:cxnLst/>
            <a:rect l="l" t="t" r="r" b="b"/>
            <a:pathLst>
              <a:path w="92709" h="1894204">
                <a:moveTo>
                  <a:pt x="0" y="0"/>
                </a:moveTo>
                <a:lnTo>
                  <a:pt x="92225" y="0"/>
                </a:lnTo>
                <a:lnTo>
                  <a:pt x="92225" y="1893725"/>
                </a:lnTo>
                <a:lnTo>
                  <a:pt x="0" y="1893725"/>
                </a:lnTo>
                <a:lnTo>
                  <a:pt x="0" y="0"/>
                </a:lnTo>
                <a:close/>
              </a:path>
            </a:pathLst>
          </a:custGeom>
          <a:solidFill>
            <a:srgbClr val="D9EAD3"/>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8" name="object 36"/>
          <p:cNvSpPr/>
          <p:nvPr/>
        </p:nvSpPr>
        <p:spPr>
          <a:xfrm>
            <a:off x="8649856" y="2914680"/>
            <a:ext cx="864235" cy="2758440"/>
          </a:xfrm>
          <a:custGeom>
            <a:avLst/>
            <a:gdLst/>
            <a:ahLst/>
            <a:cxnLst/>
            <a:rect l="l" t="t" r="r" b="b"/>
            <a:pathLst>
              <a:path w="864234" h="2758440">
                <a:moveTo>
                  <a:pt x="0" y="2757899"/>
                </a:moveTo>
                <a:lnTo>
                  <a:pt x="0" y="864174"/>
                </a:lnTo>
                <a:lnTo>
                  <a:pt x="864173" y="0"/>
                </a:lnTo>
                <a:lnTo>
                  <a:pt x="864173" y="1893725"/>
                </a:lnTo>
                <a:lnTo>
                  <a:pt x="0" y="2757899"/>
                </a:lnTo>
                <a:close/>
              </a:path>
            </a:pathLst>
          </a:custGeom>
          <a:solidFill>
            <a:srgbClr val="ADBBA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9" name="object 37"/>
          <p:cNvSpPr/>
          <p:nvPr/>
        </p:nvSpPr>
        <p:spPr>
          <a:xfrm>
            <a:off x="8557630" y="2914680"/>
            <a:ext cx="956944" cy="864235"/>
          </a:xfrm>
          <a:custGeom>
            <a:avLst/>
            <a:gdLst/>
            <a:ahLst/>
            <a:cxnLst/>
            <a:rect l="l" t="t" r="r" b="b"/>
            <a:pathLst>
              <a:path w="956945" h="864235">
                <a:moveTo>
                  <a:pt x="92225" y="864174"/>
                </a:moveTo>
                <a:lnTo>
                  <a:pt x="0" y="864174"/>
                </a:lnTo>
                <a:lnTo>
                  <a:pt x="864174" y="0"/>
                </a:lnTo>
                <a:lnTo>
                  <a:pt x="956399" y="0"/>
                </a:lnTo>
                <a:lnTo>
                  <a:pt x="92225" y="864174"/>
                </a:lnTo>
                <a:close/>
              </a:path>
            </a:pathLst>
          </a:custGeom>
          <a:solidFill>
            <a:srgbClr val="E0EEDB"/>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0" name="object 38"/>
          <p:cNvSpPr/>
          <p:nvPr/>
        </p:nvSpPr>
        <p:spPr>
          <a:xfrm>
            <a:off x="8557630" y="2914680"/>
            <a:ext cx="956944" cy="2758440"/>
          </a:xfrm>
          <a:custGeom>
            <a:avLst/>
            <a:gdLst/>
            <a:ahLst/>
            <a:cxnLst/>
            <a:rect l="l" t="t" r="r" b="b"/>
            <a:pathLst>
              <a:path w="956945" h="2758440">
                <a:moveTo>
                  <a:pt x="0" y="864174"/>
                </a:moveTo>
                <a:lnTo>
                  <a:pt x="864174" y="0"/>
                </a:lnTo>
                <a:lnTo>
                  <a:pt x="956399" y="0"/>
                </a:lnTo>
                <a:lnTo>
                  <a:pt x="956399" y="1893725"/>
                </a:lnTo>
                <a:lnTo>
                  <a:pt x="92225" y="2757899"/>
                </a:lnTo>
                <a:lnTo>
                  <a:pt x="0" y="2757899"/>
                </a:lnTo>
                <a:lnTo>
                  <a:pt x="0" y="8641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1" name="object 39"/>
          <p:cNvSpPr/>
          <p:nvPr/>
        </p:nvSpPr>
        <p:spPr>
          <a:xfrm>
            <a:off x="8557630" y="2914680"/>
            <a:ext cx="956944" cy="864235"/>
          </a:xfrm>
          <a:custGeom>
            <a:avLst/>
            <a:gdLst/>
            <a:ahLst/>
            <a:cxnLst/>
            <a:rect l="l" t="t" r="r" b="b"/>
            <a:pathLst>
              <a:path w="956945" h="864235">
                <a:moveTo>
                  <a:pt x="0" y="864174"/>
                </a:moveTo>
                <a:lnTo>
                  <a:pt x="92225" y="864174"/>
                </a:lnTo>
                <a:lnTo>
                  <a:pt x="956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2" name="object 40"/>
          <p:cNvSpPr/>
          <p:nvPr/>
        </p:nvSpPr>
        <p:spPr>
          <a:xfrm>
            <a:off x="8649856" y="3778855"/>
            <a:ext cx="0" cy="1894205"/>
          </a:xfrm>
          <a:custGeom>
            <a:avLst/>
            <a:gdLst/>
            <a:ahLst/>
            <a:cxnLst/>
            <a:rect l="l" t="t" r="r" b="b"/>
            <a:pathLst>
              <a:path h="1894204">
                <a:moveTo>
                  <a:pt x="0" y="0"/>
                </a:moveTo>
                <a:lnTo>
                  <a:pt x="0" y="1893725"/>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4" name="object 42"/>
          <p:cNvSpPr txBox="1"/>
          <p:nvPr/>
        </p:nvSpPr>
        <p:spPr>
          <a:xfrm>
            <a:off x="8515148" y="5692041"/>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ea typeface="微软雅黑" panose="020B0503020204020204" pitchFamily="34" charset="-122"/>
                <a:cs typeface="Arial" panose="020B0604020202020204"/>
              </a:rPr>
              <a:t>1</a:t>
            </a:r>
            <a:endParaRPr sz="1800">
              <a:latin typeface="微软雅黑" panose="020B0503020204020204" pitchFamily="34" charset="-122"/>
              <a:ea typeface="微软雅黑" panose="020B0503020204020204" pitchFamily="34" charset="-122"/>
              <a:cs typeface="Arial" panose="020B0604020202020204"/>
            </a:endParaRPr>
          </a:p>
        </p:txBody>
      </p:sp>
      <p:sp>
        <p:nvSpPr>
          <p:cNvPr id="45" name="object 43"/>
          <p:cNvSpPr txBox="1"/>
          <p:nvPr/>
        </p:nvSpPr>
        <p:spPr>
          <a:xfrm>
            <a:off x="9182657" y="5236362"/>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28</a:t>
            </a:r>
            <a:endParaRPr sz="1800">
              <a:latin typeface="微软雅黑" panose="020B0503020204020204" pitchFamily="34" charset="-122"/>
              <a:ea typeface="微软雅黑" panose="020B0503020204020204" pitchFamily="34" charset="-122"/>
              <a:cs typeface="Arial" panose="020B0604020202020204"/>
            </a:endParaRPr>
          </a:p>
        </p:txBody>
      </p:sp>
      <p:sp>
        <p:nvSpPr>
          <p:cNvPr id="46" name="object 44"/>
          <p:cNvSpPr txBox="1"/>
          <p:nvPr/>
        </p:nvSpPr>
        <p:spPr>
          <a:xfrm>
            <a:off x="9587057" y="3825374"/>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28</a:t>
            </a:r>
            <a:endParaRPr sz="1800">
              <a:latin typeface="微软雅黑" panose="020B0503020204020204" pitchFamily="34" charset="-122"/>
              <a:ea typeface="微软雅黑" panose="020B0503020204020204" pitchFamily="34" charset="-122"/>
              <a:cs typeface="Arial" panose="020B0604020202020204"/>
            </a:endParaRPr>
          </a:p>
        </p:txBody>
      </p:sp>
      <p:sp>
        <p:nvSpPr>
          <p:cNvPr id="47" name="object 45"/>
          <p:cNvSpPr/>
          <p:nvPr/>
        </p:nvSpPr>
        <p:spPr>
          <a:xfrm>
            <a:off x="2326577" y="3657909"/>
            <a:ext cx="213360" cy="2014855"/>
          </a:xfrm>
          <a:custGeom>
            <a:avLst/>
            <a:gdLst/>
            <a:ahLst/>
            <a:cxnLst/>
            <a:rect l="l" t="t" r="r" b="b"/>
            <a:pathLst>
              <a:path w="213359" h="2014854">
                <a:moveTo>
                  <a:pt x="0" y="0"/>
                </a:moveTo>
                <a:lnTo>
                  <a:pt x="213171" y="0"/>
                </a:lnTo>
                <a:lnTo>
                  <a:pt x="213171" y="2014671"/>
                </a:lnTo>
                <a:lnTo>
                  <a:pt x="0" y="2014671"/>
                </a:lnTo>
                <a:lnTo>
                  <a:pt x="0" y="0"/>
                </a:lnTo>
                <a:close/>
              </a:path>
            </a:pathLst>
          </a:custGeom>
          <a:solidFill>
            <a:srgbClr val="F4CCCC">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8" name="object 46"/>
          <p:cNvSpPr/>
          <p:nvPr/>
        </p:nvSpPr>
        <p:spPr>
          <a:xfrm>
            <a:off x="2539748" y="2914680"/>
            <a:ext cx="743585" cy="2758440"/>
          </a:xfrm>
          <a:custGeom>
            <a:avLst/>
            <a:gdLst/>
            <a:ahLst/>
            <a:cxnLst/>
            <a:rect l="l" t="t" r="r" b="b"/>
            <a:pathLst>
              <a:path w="743585" h="2758440">
                <a:moveTo>
                  <a:pt x="0" y="2757899"/>
                </a:moveTo>
                <a:lnTo>
                  <a:pt x="0" y="743227"/>
                </a:lnTo>
                <a:lnTo>
                  <a:pt x="743227" y="0"/>
                </a:lnTo>
                <a:lnTo>
                  <a:pt x="743227" y="2014671"/>
                </a:lnTo>
                <a:lnTo>
                  <a:pt x="0" y="2757899"/>
                </a:lnTo>
                <a:close/>
              </a:path>
            </a:pathLst>
          </a:custGeom>
          <a:solidFill>
            <a:srgbClr val="C3A3A3">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9" name="object 47"/>
          <p:cNvSpPr/>
          <p:nvPr/>
        </p:nvSpPr>
        <p:spPr>
          <a:xfrm>
            <a:off x="2326577" y="2914680"/>
            <a:ext cx="956944" cy="743585"/>
          </a:xfrm>
          <a:custGeom>
            <a:avLst/>
            <a:gdLst/>
            <a:ahLst/>
            <a:cxnLst/>
            <a:rect l="l" t="t" r="r" b="b"/>
            <a:pathLst>
              <a:path w="956944" h="743585">
                <a:moveTo>
                  <a:pt x="213171" y="743227"/>
                </a:moveTo>
                <a:lnTo>
                  <a:pt x="0" y="743227"/>
                </a:lnTo>
                <a:lnTo>
                  <a:pt x="743227" y="0"/>
                </a:lnTo>
                <a:lnTo>
                  <a:pt x="956399" y="0"/>
                </a:lnTo>
                <a:lnTo>
                  <a:pt x="213171" y="743227"/>
                </a:lnTo>
                <a:close/>
              </a:path>
            </a:pathLst>
          </a:custGeom>
          <a:solidFill>
            <a:srgbClr val="F6D6D6">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0" name="object 48"/>
          <p:cNvSpPr/>
          <p:nvPr/>
        </p:nvSpPr>
        <p:spPr>
          <a:xfrm>
            <a:off x="2326577" y="2914680"/>
            <a:ext cx="956944" cy="2758440"/>
          </a:xfrm>
          <a:custGeom>
            <a:avLst/>
            <a:gdLst/>
            <a:ahLst/>
            <a:cxnLst/>
            <a:rect l="l" t="t" r="r" b="b"/>
            <a:pathLst>
              <a:path w="956944" h="2758440">
                <a:moveTo>
                  <a:pt x="0" y="743227"/>
                </a:moveTo>
                <a:lnTo>
                  <a:pt x="743227" y="0"/>
                </a:lnTo>
                <a:lnTo>
                  <a:pt x="956399" y="0"/>
                </a:lnTo>
                <a:lnTo>
                  <a:pt x="956399" y="2014671"/>
                </a:lnTo>
                <a:lnTo>
                  <a:pt x="213171" y="2757899"/>
                </a:lnTo>
                <a:lnTo>
                  <a:pt x="0" y="2757899"/>
                </a:lnTo>
                <a:lnTo>
                  <a:pt x="0" y="743227"/>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1" name="object 49"/>
          <p:cNvSpPr/>
          <p:nvPr/>
        </p:nvSpPr>
        <p:spPr>
          <a:xfrm>
            <a:off x="2326577" y="2914680"/>
            <a:ext cx="956944" cy="743585"/>
          </a:xfrm>
          <a:custGeom>
            <a:avLst/>
            <a:gdLst/>
            <a:ahLst/>
            <a:cxnLst/>
            <a:rect l="l" t="t" r="r" b="b"/>
            <a:pathLst>
              <a:path w="956944" h="743585">
                <a:moveTo>
                  <a:pt x="0" y="743227"/>
                </a:moveTo>
                <a:lnTo>
                  <a:pt x="213171" y="743227"/>
                </a:lnTo>
                <a:lnTo>
                  <a:pt x="956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2" name="object 50"/>
          <p:cNvSpPr/>
          <p:nvPr/>
        </p:nvSpPr>
        <p:spPr>
          <a:xfrm>
            <a:off x="2539748" y="3657909"/>
            <a:ext cx="0" cy="2014855"/>
          </a:xfrm>
          <a:custGeom>
            <a:avLst/>
            <a:gdLst/>
            <a:ahLst/>
            <a:cxnLst/>
            <a:rect l="l" t="t" r="r" b="b"/>
            <a:pathLst>
              <a:path h="2014854">
                <a:moveTo>
                  <a:pt x="0" y="0"/>
                </a:moveTo>
                <a:lnTo>
                  <a:pt x="0" y="2014671"/>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4"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55" name="object 15"/>
          <p:cNvSpPr txBox="1"/>
          <p:nvPr/>
        </p:nvSpPr>
        <p:spPr>
          <a:xfrm>
            <a:off x="797451" y="1439311"/>
            <a:ext cx="3959900" cy="702756"/>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zh-CN" altLang="en-US" sz="2200" spc="-5" dirty="0">
                <a:latin typeface="微软雅黑" panose="020B0503020204020204" pitchFamily="34" charset="-122"/>
                <a:ea typeface="微软雅黑" panose="020B0503020204020204" pitchFamily="34" charset="-122"/>
              </a:rPr>
              <a:t>卷积结果：</a:t>
            </a:r>
            <a:r>
              <a:rPr lang="zh-CN" altLang="en-US" sz="2200" dirty="0">
                <a:latin typeface="微软雅黑" panose="020B0503020204020204" pitchFamily="34" charset="-122"/>
                <a:ea typeface="微软雅黑" panose="020B0503020204020204" pitchFamily="34" charset="-122"/>
              </a:rPr>
              <a:t>考虑多个滤波器</a:t>
            </a:r>
            <a:endParaRPr lang="en-US" altLang="zh-CN" sz="2200" dirty="0">
              <a:latin typeface="微软雅黑" panose="020B0503020204020204" pitchFamily="34" charset="-122"/>
              <a:ea typeface="微软雅黑" panose="020B0503020204020204" pitchFamily="34" charset="-122"/>
            </a:endParaRPr>
          </a:p>
          <a:p>
            <a:pPr marL="12700">
              <a:lnSpc>
                <a:spcPct val="100000"/>
              </a:lnSpc>
              <a:spcBef>
                <a:spcPts val="100"/>
              </a:spcBef>
            </a:pPr>
            <a:endParaRPr lang="en-US" sz="2200" spc="-5" dirty="0">
              <a:latin typeface="微软雅黑" panose="020B0503020204020204" pitchFamily="34" charset="-122"/>
              <a:ea typeface="微软雅黑" panose="020B0503020204020204" pitchFamily="34" charset="-122"/>
            </a:endParaRPr>
          </a:p>
        </p:txBody>
      </p:sp>
      <p:sp>
        <p:nvSpPr>
          <p:cNvPr id="57" name="object 32"/>
          <p:cNvSpPr txBox="1"/>
          <p:nvPr/>
        </p:nvSpPr>
        <p:spPr>
          <a:xfrm>
            <a:off x="5102944" y="4387723"/>
            <a:ext cx="2430337" cy="676467"/>
          </a:xfrm>
          <a:prstGeom prst="rect">
            <a:avLst/>
          </a:prstGeom>
        </p:spPr>
        <p:txBody>
          <a:bodyPr vert="horz" wrap="square" lIns="0" tIns="10795" rIns="0" bIns="0" rtlCol="0">
            <a:spAutoFit/>
          </a:bodyPr>
          <a:lstStyle/>
          <a:p>
            <a:pPr marL="12700" marR="5080">
              <a:lnSpc>
                <a:spcPct val="101000"/>
              </a:lnSpc>
              <a:spcBef>
                <a:spcPts val="85"/>
              </a:spcBef>
            </a:pPr>
            <a:r>
              <a:rPr lang="zh-CN" altLang="en-US" sz="2200" dirty="0">
                <a:latin typeface="微软雅黑" panose="020B0503020204020204" pitchFamily="34" charset="-122"/>
                <a:ea typeface="微软雅黑" panose="020B0503020204020204" pitchFamily="34" charset="-122"/>
                <a:cs typeface="Arial" panose="020B0604020202020204"/>
              </a:rPr>
              <a:t>在所有空间位置上卷积（滑动）</a:t>
            </a:r>
            <a:endParaRPr sz="2200" dirty="0">
              <a:latin typeface="微软雅黑" panose="020B0503020204020204" pitchFamily="34" charset="-122"/>
              <a:ea typeface="微软雅黑" panose="020B0503020204020204" pitchFamily="34" charset="-122"/>
              <a:cs typeface="Arial" panose="020B0604020202020204"/>
            </a:endParaRPr>
          </a:p>
        </p:txBody>
      </p:sp>
      <p:cxnSp>
        <p:nvCxnSpPr>
          <p:cNvPr id="58" name="直接箭头连接符 57"/>
          <p:cNvCxnSpPr/>
          <p:nvPr/>
        </p:nvCxnSpPr>
        <p:spPr>
          <a:xfrm>
            <a:off x="5029839" y="4308484"/>
            <a:ext cx="2503442"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9" name="object 39"/>
          <p:cNvSpPr txBox="1"/>
          <p:nvPr/>
        </p:nvSpPr>
        <p:spPr>
          <a:xfrm>
            <a:off x="8580109" y="2323174"/>
            <a:ext cx="1867963" cy="351378"/>
          </a:xfrm>
          <a:prstGeom prst="rect">
            <a:avLst/>
          </a:prstGeom>
        </p:spPr>
        <p:txBody>
          <a:bodyPr vert="horz" wrap="square" lIns="0" tIns="12700" rIns="0" bIns="0" rtlCol="0">
            <a:spAutoFit/>
          </a:bodyPr>
          <a:lstStyle/>
          <a:p>
            <a:pPr marL="12700">
              <a:lnSpc>
                <a:spcPct val="100000"/>
              </a:lnSpc>
              <a:spcBef>
                <a:spcPts val="100"/>
              </a:spcBef>
            </a:pPr>
            <a:r>
              <a:rPr lang="zh-CN" altLang="en-US" sz="2200" b="1" spc="-5" dirty="0">
                <a:solidFill>
                  <a:srgbClr val="000000"/>
                </a:solidFill>
                <a:latin typeface="微软雅黑" panose="020B0503020204020204" pitchFamily="34" charset="-122"/>
                <a:ea typeface="微软雅黑" panose="020B0503020204020204" pitchFamily="34" charset="-122"/>
                <a:cs typeface="Arial" panose="020B0604020202020204"/>
              </a:rPr>
              <a:t>激活图</a:t>
            </a:r>
            <a:endParaRPr sz="2200" dirty="0">
              <a:solidFill>
                <a:srgbClr val="000000"/>
              </a:solidFill>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p:nvPr/>
        </p:nvSpPr>
        <p:spPr>
          <a:xfrm>
            <a:off x="2994692" y="3415317"/>
            <a:ext cx="213360" cy="2014855"/>
          </a:xfrm>
          <a:custGeom>
            <a:avLst/>
            <a:gdLst/>
            <a:ahLst/>
            <a:cxnLst/>
            <a:rect l="l" t="t" r="r" b="b"/>
            <a:pathLst>
              <a:path w="213359" h="2014854">
                <a:moveTo>
                  <a:pt x="0" y="0"/>
                </a:moveTo>
                <a:lnTo>
                  <a:pt x="213171" y="0"/>
                </a:lnTo>
                <a:lnTo>
                  <a:pt x="213171" y="2014671"/>
                </a:lnTo>
                <a:lnTo>
                  <a:pt x="0" y="2014671"/>
                </a:lnTo>
                <a:lnTo>
                  <a:pt x="0" y="0"/>
                </a:lnTo>
                <a:close/>
              </a:path>
            </a:pathLst>
          </a:custGeom>
          <a:solidFill>
            <a:srgbClr val="F4CCCC">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 name="object 3"/>
          <p:cNvSpPr/>
          <p:nvPr/>
        </p:nvSpPr>
        <p:spPr>
          <a:xfrm>
            <a:off x="3207863" y="2672088"/>
            <a:ext cx="743585" cy="2758440"/>
          </a:xfrm>
          <a:custGeom>
            <a:avLst/>
            <a:gdLst/>
            <a:ahLst/>
            <a:cxnLst/>
            <a:rect l="l" t="t" r="r" b="b"/>
            <a:pathLst>
              <a:path w="743585" h="2758440">
                <a:moveTo>
                  <a:pt x="0" y="2757899"/>
                </a:moveTo>
                <a:lnTo>
                  <a:pt x="0" y="743227"/>
                </a:lnTo>
                <a:lnTo>
                  <a:pt x="743227" y="0"/>
                </a:lnTo>
                <a:lnTo>
                  <a:pt x="743227" y="2014671"/>
                </a:lnTo>
                <a:lnTo>
                  <a:pt x="0" y="2757899"/>
                </a:lnTo>
                <a:close/>
              </a:path>
            </a:pathLst>
          </a:custGeom>
          <a:solidFill>
            <a:srgbClr val="C3A3A3">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4"/>
          <p:cNvSpPr/>
          <p:nvPr/>
        </p:nvSpPr>
        <p:spPr>
          <a:xfrm>
            <a:off x="2994692" y="2672088"/>
            <a:ext cx="956944" cy="743585"/>
          </a:xfrm>
          <a:custGeom>
            <a:avLst/>
            <a:gdLst/>
            <a:ahLst/>
            <a:cxnLst/>
            <a:rect l="l" t="t" r="r" b="b"/>
            <a:pathLst>
              <a:path w="956944" h="743585">
                <a:moveTo>
                  <a:pt x="213171" y="743227"/>
                </a:moveTo>
                <a:lnTo>
                  <a:pt x="0" y="743227"/>
                </a:lnTo>
                <a:lnTo>
                  <a:pt x="743227" y="0"/>
                </a:lnTo>
                <a:lnTo>
                  <a:pt x="956399" y="0"/>
                </a:lnTo>
                <a:lnTo>
                  <a:pt x="213171" y="743227"/>
                </a:lnTo>
                <a:close/>
              </a:path>
            </a:pathLst>
          </a:custGeom>
          <a:solidFill>
            <a:srgbClr val="F6D6D6">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 name="object 5"/>
          <p:cNvSpPr/>
          <p:nvPr/>
        </p:nvSpPr>
        <p:spPr>
          <a:xfrm>
            <a:off x="2994692" y="2672088"/>
            <a:ext cx="956944" cy="2758440"/>
          </a:xfrm>
          <a:custGeom>
            <a:avLst/>
            <a:gdLst/>
            <a:ahLst/>
            <a:cxnLst/>
            <a:rect l="l" t="t" r="r" b="b"/>
            <a:pathLst>
              <a:path w="956944" h="2758440">
                <a:moveTo>
                  <a:pt x="0" y="743227"/>
                </a:moveTo>
                <a:lnTo>
                  <a:pt x="743227" y="0"/>
                </a:lnTo>
                <a:lnTo>
                  <a:pt x="956399" y="0"/>
                </a:lnTo>
                <a:lnTo>
                  <a:pt x="956399" y="2014671"/>
                </a:lnTo>
                <a:lnTo>
                  <a:pt x="213171" y="2757899"/>
                </a:lnTo>
                <a:lnTo>
                  <a:pt x="0" y="2757899"/>
                </a:lnTo>
                <a:lnTo>
                  <a:pt x="0" y="743227"/>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6"/>
          <p:cNvSpPr/>
          <p:nvPr/>
        </p:nvSpPr>
        <p:spPr>
          <a:xfrm>
            <a:off x="2994692" y="2672088"/>
            <a:ext cx="956944" cy="743585"/>
          </a:xfrm>
          <a:custGeom>
            <a:avLst/>
            <a:gdLst/>
            <a:ahLst/>
            <a:cxnLst/>
            <a:rect l="l" t="t" r="r" b="b"/>
            <a:pathLst>
              <a:path w="956944" h="743585">
                <a:moveTo>
                  <a:pt x="0" y="743227"/>
                </a:moveTo>
                <a:lnTo>
                  <a:pt x="213171" y="743227"/>
                </a:lnTo>
                <a:lnTo>
                  <a:pt x="956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 name="object 7"/>
          <p:cNvSpPr/>
          <p:nvPr/>
        </p:nvSpPr>
        <p:spPr>
          <a:xfrm>
            <a:off x="3207863" y="3415317"/>
            <a:ext cx="0" cy="2014855"/>
          </a:xfrm>
          <a:custGeom>
            <a:avLst/>
            <a:gdLst/>
            <a:ahLst/>
            <a:cxnLst/>
            <a:rect l="l" t="t" r="r" b="b"/>
            <a:pathLst>
              <a:path h="2014854">
                <a:moveTo>
                  <a:pt x="0" y="0"/>
                </a:moveTo>
                <a:lnTo>
                  <a:pt x="0" y="2014671"/>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8"/>
          <p:cNvSpPr/>
          <p:nvPr/>
        </p:nvSpPr>
        <p:spPr>
          <a:xfrm>
            <a:off x="7476166" y="3536263"/>
            <a:ext cx="92710" cy="1894205"/>
          </a:xfrm>
          <a:custGeom>
            <a:avLst/>
            <a:gdLst/>
            <a:ahLst/>
            <a:cxnLst/>
            <a:rect l="l" t="t" r="r" b="b"/>
            <a:pathLst>
              <a:path w="92710" h="1894204">
                <a:moveTo>
                  <a:pt x="0" y="0"/>
                </a:moveTo>
                <a:lnTo>
                  <a:pt x="92225" y="0"/>
                </a:lnTo>
                <a:lnTo>
                  <a:pt x="92225" y="1893725"/>
                </a:lnTo>
                <a:lnTo>
                  <a:pt x="0" y="1893725"/>
                </a:lnTo>
                <a:lnTo>
                  <a:pt x="0" y="0"/>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9"/>
          <p:cNvSpPr/>
          <p:nvPr/>
        </p:nvSpPr>
        <p:spPr>
          <a:xfrm>
            <a:off x="7568392" y="2672088"/>
            <a:ext cx="864235" cy="2758440"/>
          </a:xfrm>
          <a:custGeom>
            <a:avLst/>
            <a:gdLst/>
            <a:ahLst/>
            <a:cxnLst/>
            <a:rect l="l" t="t" r="r" b="b"/>
            <a:pathLst>
              <a:path w="864234" h="2758440">
                <a:moveTo>
                  <a:pt x="0" y="2757899"/>
                </a:moveTo>
                <a:lnTo>
                  <a:pt x="0" y="864174"/>
                </a:lnTo>
                <a:lnTo>
                  <a:pt x="864174" y="0"/>
                </a:lnTo>
                <a:lnTo>
                  <a:pt x="864174" y="1893725"/>
                </a:lnTo>
                <a:lnTo>
                  <a:pt x="0" y="2757899"/>
                </a:lnTo>
                <a:close/>
              </a:path>
            </a:pathLst>
          </a:custGeom>
          <a:solidFill>
            <a:srgbClr val="A0AEC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 name="object 10"/>
          <p:cNvSpPr/>
          <p:nvPr/>
        </p:nvSpPr>
        <p:spPr>
          <a:xfrm>
            <a:off x="7476166" y="2672088"/>
            <a:ext cx="956944" cy="864235"/>
          </a:xfrm>
          <a:custGeom>
            <a:avLst/>
            <a:gdLst/>
            <a:ahLst/>
            <a:cxnLst/>
            <a:rect l="l" t="t" r="r" b="b"/>
            <a:pathLst>
              <a:path w="956945" h="864235">
                <a:moveTo>
                  <a:pt x="92225" y="864174"/>
                </a:moveTo>
                <a:lnTo>
                  <a:pt x="0" y="864174"/>
                </a:lnTo>
                <a:lnTo>
                  <a:pt x="864174" y="0"/>
                </a:lnTo>
                <a:lnTo>
                  <a:pt x="956399" y="0"/>
                </a:lnTo>
                <a:lnTo>
                  <a:pt x="92225" y="864174"/>
                </a:lnTo>
                <a:close/>
              </a:path>
            </a:pathLst>
          </a:custGeom>
          <a:solidFill>
            <a:srgbClr val="D3E1F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 name="object 11"/>
          <p:cNvSpPr/>
          <p:nvPr/>
        </p:nvSpPr>
        <p:spPr>
          <a:xfrm>
            <a:off x="7476166" y="2672088"/>
            <a:ext cx="956944" cy="2758440"/>
          </a:xfrm>
          <a:custGeom>
            <a:avLst/>
            <a:gdLst/>
            <a:ahLst/>
            <a:cxnLst/>
            <a:rect l="l" t="t" r="r" b="b"/>
            <a:pathLst>
              <a:path w="956945" h="2758440">
                <a:moveTo>
                  <a:pt x="0" y="864174"/>
                </a:moveTo>
                <a:lnTo>
                  <a:pt x="864174" y="0"/>
                </a:lnTo>
                <a:lnTo>
                  <a:pt x="956399" y="0"/>
                </a:lnTo>
                <a:lnTo>
                  <a:pt x="956399" y="1893725"/>
                </a:lnTo>
                <a:lnTo>
                  <a:pt x="92225" y="2757899"/>
                </a:lnTo>
                <a:lnTo>
                  <a:pt x="0" y="2757899"/>
                </a:lnTo>
                <a:lnTo>
                  <a:pt x="0" y="8641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 name="object 12"/>
          <p:cNvSpPr/>
          <p:nvPr/>
        </p:nvSpPr>
        <p:spPr>
          <a:xfrm>
            <a:off x="7476166" y="2672088"/>
            <a:ext cx="956944" cy="864235"/>
          </a:xfrm>
          <a:custGeom>
            <a:avLst/>
            <a:gdLst/>
            <a:ahLst/>
            <a:cxnLst/>
            <a:rect l="l" t="t" r="r" b="b"/>
            <a:pathLst>
              <a:path w="956945" h="864235">
                <a:moveTo>
                  <a:pt x="0" y="864174"/>
                </a:moveTo>
                <a:lnTo>
                  <a:pt x="92225" y="864174"/>
                </a:lnTo>
                <a:lnTo>
                  <a:pt x="956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3"/>
          <p:cNvSpPr/>
          <p:nvPr/>
        </p:nvSpPr>
        <p:spPr>
          <a:xfrm>
            <a:off x="7568392" y="3536263"/>
            <a:ext cx="0" cy="1894205"/>
          </a:xfrm>
          <a:custGeom>
            <a:avLst/>
            <a:gdLst/>
            <a:ahLst/>
            <a:cxnLst/>
            <a:rect l="l" t="t" r="r" b="b"/>
            <a:pathLst>
              <a:path h="1894204">
                <a:moveTo>
                  <a:pt x="0" y="0"/>
                </a:moveTo>
                <a:lnTo>
                  <a:pt x="0" y="1893725"/>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4"/>
          <p:cNvSpPr txBox="1"/>
          <p:nvPr/>
        </p:nvSpPr>
        <p:spPr>
          <a:xfrm>
            <a:off x="3680342" y="5035970"/>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32</a:t>
            </a:r>
            <a:endParaRPr sz="1800">
              <a:latin typeface="微软雅黑" panose="020B0503020204020204" pitchFamily="34" charset="-122"/>
              <a:ea typeface="微软雅黑" panose="020B0503020204020204" pitchFamily="34" charset="-122"/>
              <a:cs typeface="Arial" panose="020B0604020202020204"/>
            </a:endParaRPr>
          </a:p>
        </p:txBody>
      </p:sp>
      <p:sp>
        <p:nvSpPr>
          <p:cNvPr id="17" name="object 15"/>
          <p:cNvSpPr txBox="1"/>
          <p:nvPr/>
        </p:nvSpPr>
        <p:spPr>
          <a:xfrm>
            <a:off x="4044642" y="2962795"/>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32</a:t>
            </a:r>
            <a:endParaRPr sz="1800">
              <a:latin typeface="微软雅黑" panose="020B0503020204020204" pitchFamily="34" charset="-122"/>
              <a:ea typeface="微软雅黑" panose="020B0503020204020204" pitchFamily="34" charset="-122"/>
              <a:cs typeface="Arial" panose="020B0604020202020204"/>
            </a:endParaRPr>
          </a:p>
        </p:txBody>
      </p:sp>
      <p:sp>
        <p:nvSpPr>
          <p:cNvPr id="18" name="object 16"/>
          <p:cNvSpPr txBox="1"/>
          <p:nvPr/>
        </p:nvSpPr>
        <p:spPr>
          <a:xfrm>
            <a:off x="3009729" y="5427602"/>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ea typeface="微软雅黑" panose="020B0503020204020204" pitchFamily="34" charset="-122"/>
                <a:cs typeface="Arial" panose="020B0604020202020204"/>
              </a:rPr>
              <a:t>3</a:t>
            </a:r>
            <a:endParaRPr sz="1800">
              <a:latin typeface="微软雅黑" panose="020B0503020204020204" pitchFamily="34" charset="-122"/>
              <a:ea typeface="微软雅黑" panose="020B0503020204020204" pitchFamily="34" charset="-122"/>
              <a:cs typeface="Arial" panose="020B0604020202020204"/>
            </a:endParaRPr>
          </a:p>
        </p:txBody>
      </p:sp>
      <p:sp>
        <p:nvSpPr>
          <p:cNvPr id="23" name="object 21"/>
          <p:cNvSpPr/>
          <p:nvPr/>
        </p:nvSpPr>
        <p:spPr>
          <a:xfrm>
            <a:off x="7625544" y="3536263"/>
            <a:ext cx="92710" cy="1894205"/>
          </a:xfrm>
          <a:custGeom>
            <a:avLst/>
            <a:gdLst/>
            <a:ahLst/>
            <a:cxnLst/>
            <a:rect l="l" t="t" r="r" b="b"/>
            <a:pathLst>
              <a:path w="92710" h="1894204">
                <a:moveTo>
                  <a:pt x="0" y="0"/>
                </a:moveTo>
                <a:lnTo>
                  <a:pt x="92225" y="0"/>
                </a:lnTo>
                <a:lnTo>
                  <a:pt x="92225" y="1893725"/>
                </a:lnTo>
                <a:lnTo>
                  <a:pt x="0" y="1893725"/>
                </a:lnTo>
                <a:lnTo>
                  <a:pt x="0" y="0"/>
                </a:lnTo>
                <a:close/>
              </a:path>
            </a:pathLst>
          </a:custGeom>
          <a:solidFill>
            <a:srgbClr val="D9EAD3"/>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4" name="object 22"/>
          <p:cNvSpPr/>
          <p:nvPr/>
        </p:nvSpPr>
        <p:spPr>
          <a:xfrm>
            <a:off x="7717770" y="2672088"/>
            <a:ext cx="864235" cy="2758440"/>
          </a:xfrm>
          <a:custGeom>
            <a:avLst/>
            <a:gdLst/>
            <a:ahLst/>
            <a:cxnLst/>
            <a:rect l="l" t="t" r="r" b="b"/>
            <a:pathLst>
              <a:path w="864234" h="2758440">
                <a:moveTo>
                  <a:pt x="0" y="2757899"/>
                </a:moveTo>
                <a:lnTo>
                  <a:pt x="0" y="864174"/>
                </a:lnTo>
                <a:lnTo>
                  <a:pt x="864174" y="0"/>
                </a:lnTo>
                <a:lnTo>
                  <a:pt x="864174" y="1893725"/>
                </a:lnTo>
                <a:lnTo>
                  <a:pt x="0" y="2757899"/>
                </a:lnTo>
                <a:close/>
              </a:path>
            </a:pathLst>
          </a:custGeom>
          <a:solidFill>
            <a:srgbClr val="ADBBA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5" name="object 23"/>
          <p:cNvSpPr/>
          <p:nvPr/>
        </p:nvSpPr>
        <p:spPr>
          <a:xfrm>
            <a:off x="7625544" y="2672088"/>
            <a:ext cx="956944" cy="864235"/>
          </a:xfrm>
          <a:custGeom>
            <a:avLst/>
            <a:gdLst/>
            <a:ahLst/>
            <a:cxnLst/>
            <a:rect l="l" t="t" r="r" b="b"/>
            <a:pathLst>
              <a:path w="956945" h="864235">
                <a:moveTo>
                  <a:pt x="92225" y="864174"/>
                </a:moveTo>
                <a:lnTo>
                  <a:pt x="0" y="864174"/>
                </a:lnTo>
                <a:lnTo>
                  <a:pt x="864174" y="0"/>
                </a:lnTo>
                <a:lnTo>
                  <a:pt x="956400" y="0"/>
                </a:lnTo>
                <a:lnTo>
                  <a:pt x="92225" y="864174"/>
                </a:lnTo>
                <a:close/>
              </a:path>
            </a:pathLst>
          </a:custGeom>
          <a:solidFill>
            <a:srgbClr val="E0EEDB"/>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6" name="object 24"/>
          <p:cNvSpPr/>
          <p:nvPr/>
        </p:nvSpPr>
        <p:spPr>
          <a:xfrm>
            <a:off x="7625544" y="2672088"/>
            <a:ext cx="956944" cy="2758440"/>
          </a:xfrm>
          <a:custGeom>
            <a:avLst/>
            <a:gdLst/>
            <a:ahLst/>
            <a:cxnLst/>
            <a:rect l="l" t="t" r="r" b="b"/>
            <a:pathLst>
              <a:path w="956945" h="2758440">
                <a:moveTo>
                  <a:pt x="0" y="864174"/>
                </a:moveTo>
                <a:lnTo>
                  <a:pt x="864174" y="0"/>
                </a:lnTo>
                <a:lnTo>
                  <a:pt x="956400" y="0"/>
                </a:lnTo>
                <a:lnTo>
                  <a:pt x="956400" y="1893725"/>
                </a:lnTo>
                <a:lnTo>
                  <a:pt x="92225" y="2757899"/>
                </a:lnTo>
                <a:lnTo>
                  <a:pt x="0" y="2757899"/>
                </a:lnTo>
                <a:lnTo>
                  <a:pt x="0" y="8641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7" name="object 25"/>
          <p:cNvSpPr/>
          <p:nvPr/>
        </p:nvSpPr>
        <p:spPr>
          <a:xfrm>
            <a:off x="7625544" y="2672088"/>
            <a:ext cx="956944" cy="864235"/>
          </a:xfrm>
          <a:custGeom>
            <a:avLst/>
            <a:gdLst/>
            <a:ahLst/>
            <a:cxnLst/>
            <a:rect l="l" t="t" r="r" b="b"/>
            <a:pathLst>
              <a:path w="956945" h="864235">
                <a:moveTo>
                  <a:pt x="0" y="864174"/>
                </a:moveTo>
                <a:lnTo>
                  <a:pt x="92225" y="864174"/>
                </a:lnTo>
                <a:lnTo>
                  <a:pt x="956400"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8" name="object 26"/>
          <p:cNvSpPr/>
          <p:nvPr/>
        </p:nvSpPr>
        <p:spPr>
          <a:xfrm>
            <a:off x="7717770" y="3536263"/>
            <a:ext cx="0" cy="1894205"/>
          </a:xfrm>
          <a:custGeom>
            <a:avLst/>
            <a:gdLst/>
            <a:ahLst/>
            <a:cxnLst/>
            <a:rect l="l" t="t" r="r" b="b"/>
            <a:pathLst>
              <a:path h="1894204">
                <a:moveTo>
                  <a:pt x="0" y="0"/>
                </a:moveTo>
                <a:lnTo>
                  <a:pt x="0" y="1893725"/>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9" name="object 27"/>
          <p:cNvSpPr txBox="1"/>
          <p:nvPr/>
        </p:nvSpPr>
        <p:spPr>
          <a:xfrm>
            <a:off x="8380353" y="2195580"/>
            <a:ext cx="1044624" cy="351378"/>
          </a:xfrm>
          <a:prstGeom prst="rect">
            <a:avLst/>
          </a:prstGeom>
        </p:spPr>
        <p:txBody>
          <a:bodyPr vert="horz" wrap="square" lIns="0" tIns="12700" rIns="0" bIns="0" rtlCol="0">
            <a:spAutoFit/>
          </a:bodyPr>
          <a:lstStyle/>
          <a:p>
            <a:pPr marL="12700">
              <a:lnSpc>
                <a:spcPct val="100000"/>
              </a:lnSpc>
              <a:spcBef>
                <a:spcPts val="100"/>
              </a:spcBef>
            </a:pPr>
            <a:r>
              <a:rPr lang="zh-CN" altLang="en-US" sz="2200" b="1" spc="-5" dirty="0">
                <a:latin typeface="微软雅黑" panose="020B0503020204020204" pitchFamily="34" charset="-122"/>
                <a:ea typeface="微软雅黑" panose="020B0503020204020204" pitchFamily="34" charset="-122"/>
                <a:cs typeface="Arial" panose="020B0604020202020204"/>
              </a:rPr>
              <a:t>激活图</a:t>
            </a:r>
            <a:endParaRPr sz="2200" dirty="0">
              <a:latin typeface="微软雅黑" panose="020B0503020204020204" pitchFamily="34" charset="-122"/>
              <a:ea typeface="微软雅黑" panose="020B0503020204020204" pitchFamily="34" charset="-122"/>
              <a:cs typeface="Arial" panose="020B0604020202020204"/>
            </a:endParaRPr>
          </a:p>
        </p:txBody>
      </p:sp>
      <p:sp>
        <p:nvSpPr>
          <p:cNvPr id="30" name="object 28"/>
          <p:cNvSpPr txBox="1"/>
          <p:nvPr/>
        </p:nvSpPr>
        <p:spPr>
          <a:xfrm>
            <a:off x="7811663" y="5449449"/>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ea typeface="微软雅黑" panose="020B0503020204020204" pitchFamily="34" charset="-122"/>
                <a:cs typeface="Arial" panose="020B0604020202020204"/>
              </a:rPr>
              <a:t>6</a:t>
            </a:r>
            <a:endParaRPr sz="1800">
              <a:latin typeface="微软雅黑" panose="020B0503020204020204" pitchFamily="34" charset="-122"/>
              <a:ea typeface="微软雅黑" panose="020B0503020204020204" pitchFamily="34" charset="-122"/>
              <a:cs typeface="Arial" panose="020B0604020202020204"/>
            </a:endParaRPr>
          </a:p>
        </p:txBody>
      </p:sp>
      <p:sp>
        <p:nvSpPr>
          <p:cNvPr id="31" name="object 29"/>
          <p:cNvSpPr txBox="1"/>
          <p:nvPr/>
        </p:nvSpPr>
        <p:spPr>
          <a:xfrm>
            <a:off x="8867248" y="5012995"/>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28</a:t>
            </a:r>
            <a:endParaRPr sz="1800">
              <a:latin typeface="微软雅黑" panose="020B0503020204020204" pitchFamily="34" charset="-122"/>
              <a:ea typeface="微软雅黑" panose="020B0503020204020204" pitchFamily="34" charset="-122"/>
              <a:cs typeface="Arial" panose="020B0604020202020204"/>
            </a:endParaRPr>
          </a:p>
        </p:txBody>
      </p:sp>
      <p:sp>
        <p:nvSpPr>
          <p:cNvPr id="32" name="object 30"/>
          <p:cNvSpPr txBox="1"/>
          <p:nvPr/>
        </p:nvSpPr>
        <p:spPr>
          <a:xfrm>
            <a:off x="9358947" y="3432682"/>
            <a:ext cx="280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panose="020B0503020204020204" pitchFamily="34" charset="-122"/>
                <a:ea typeface="微软雅黑" panose="020B0503020204020204" pitchFamily="34" charset="-122"/>
                <a:cs typeface="Arial" panose="020B0604020202020204"/>
              </a:rPr>
              <a:t>28</a:t>
            </a:r>
            <a:endParaRPr sz="1800">
              <a:latin typeface="微软雅黑" panose="020B0503020204020204" pitchFamily="34" charset="-122"/>
              <a:ea typeface="微软雅黑" panose="020B0503020204020204" pitchFamily="34" charset="-122"/>
              <a:cs typeface="Arial" panose="020B0604020202020204"/>
            </a:endParaRPr>
          </a:p>
        </p:txBody>
      </p:sp>
      <p:sp>
        <p:nvSpPr>
          <p:cNvPr id="33" name="object 31"/>
          <p:cNvSpPr txBox="1"/>
          <p:nvPr/>
        </p:nvSpPr>
        <p:spPr>
          <a:xfrm>
            <a:off x="1347725" y="1370307"/>
            <a:ext cx="9619986" cy="35137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zh-CN" altLang="en-US" sz="2200" spc="-5" dirty="0">
                <a:latin typeface="微软雅黑" panose="020B0503020204020204" pitchFamily="34" charset="-122"/>
                <a:ea typeface="微软雅黑" panose="020B0503020204020204" pitchFamily="34" charset="-122"/>
              </a:rPr>
              <a:t>因此，如果我们有</a:t>
            </a:r>
            <a:r>
              <a:rPr lang="en-US" altLang="zh-CN" sz="2200" spc="-5" dirty="0">
                <a:latin typeface="微软雅黑" panose="020B0503020204020204" pitchFamily="34" charset="-122"/>
                <a:ea typeface="微软雅黑" panose="020B0503020204020204" pitchFamily="34" charset="-122"/>
              </a:rPr>
              <a:t>6</a:t>
            </a:r>
            <a:r>
              <a:rPr lang="zh-CN" altLang="en-US" sz="2200" spc="-5" dirty="0">
                <a:latin typeface="微软雅黑" panose="020B0503020204020204" pitchFamily="34" charset="-122"/>
                <a:ea typeface="微软雅黑" panose="020B0503020204020204" pitchFamily="34" charset="-122"/>
              </a:rPr>
              <a:t>个</a:t>
            </a:r>
            <a:r>
              <a:rPr lang="en-US" altLang="zh-CN" sz="2200" spc="-5" dirty="0">
                <a:latin typeface="微软雅黑" panose="020B0503020204020204" pitchFamily="34" charset="-122"/>
                <a:ea typeface="微软雅黑" panose="020B0503020204020204" pitchFamily="34" charset="-122"/>
              </a:rPr>
              <a:t>5x5</a:t>
            </a:r>
            <a:r>
              <a:rPr lang="zh-CN" altLang="en-US" sz="2200" spc="-5" dirty="0">
                <a:latin typeface="微软雅黑" panose="020B0503020204020204" pitchFamily="34" charset="-122"/>
                <a:ea typeface="微软雅黑" panose="020B0503020204020204" pitchFamily="34" charset="-122"/>
              </a:rPr>
              <a:t>滤波器，我们将获得</a:t>
            </a:r>
            <a:r>
              <a:rPr lang="en-US" altLang="zh-CN" sz="2200" spc="-5" dirty="0">
                <a:latin typeface="微软雅黑" panose="020B0503020204020204" pitchFamily="34" charset="-122"/>
                <a:ea typeface="微软雅黑" panose="020B0503020204020204" pitchFamily="34" charset="-122"/>
              </a:rPr>
              <a:t>6</a:t>
            </a:r>
            <a:r>
              <a:rPr lang="zh-CN" altLang="en-US" sz="2200" spc="-5" dirty="0">
                <a:latin typeface="微软雅黑" panose="020B0503020204020204" pitchFamily="34" charset="-122"/>
                <a:ea typeface="微软雅黑" panose="020B0503020204020204" pitchFamily="34" charset="-122"/>
              </a:rPr>
              <a:t>个单独的激活图：</a:t>
            </a:r>
            <a:endParaRPr lang="en-US" sz="2200" dirty="0">
              <a:latin typeface="微软雅黑" panose="020B0503020204020204" pitchFamily="34" charset="-122"/>
              <a:ea typeface="微软雅黑" panose="020B0503020204020204" pitchFamily="34" charset="-122"/>
            </a:endParaRPr>
          </a:p>
        </p:txBody>
      </p:sp>
      <p:sp>
        <p:nvSpPr>
          <p:cNvPr id="34" name="object 32"/>
          <p:cNvSpPr/>
          <p:nvPr/>
        </p:nvSpPr>
        <p:spPr>
          <a:xfrm>
            <a:off x="7777944" y="3536263"/>
            <a:ext cx="92710" cy="1894205"/>
          </a:xfrm>
          <a:custGeom>
            <a:avLst/>
            <a:gdLst/>
            <a:ahLst/>
            <a:cxnLst/>
            <a:rect l="l" t="t" r="r" b="b"/>
            <a:pathLst>
              <a:path w="92710" h="1894204">
                <a:moveTo>
                  <a:pt x="0" y="0"/>
                </a:moveTo>
                <a:lnTo>
                  <a:pt x="92225" y="0"/>
                </a:lnTo>
                <a:lnTo>
                  <a:pt x="92225" y="1893725"/>
                </a:lnTo>
                <a:lnTo>
                  <a:pt x="0" y="1893725"/>
                </a:lnTo>
                <a:lnTo>
                  <a:pt x="0" y="0"/>
                </a:lnTo>
                <a:close/>
              </a:path>
            </a:pathLst>
          </a:custGeom>
          <a:solidFill>
            <a:srgbClr val="F4CC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5" name="object 33"/>
          <p:cNvSpPr/>
          <p:nvPr/>
        </p:nvSpPr>
        <p:spPr>
          <a:xfrm>
            <a:off x="7870170" y="2672088"/>
            <a:ext cx="864235" cy="2758440"/>
          </a:xfrm>
          <a:custGeom>
            <a:avLst/>
            <a:gdLst/>
            <a:ahLst/>
            <a:cxnLst/>
            <a:rect l="l" t="t" r="r" b="b"/>
            <a:pathLst>
              <a:path w="864234" h="2758440">
                <a:moveTo>
                  <a:pt x="0" y="2757899"/>
                </a:moveTo>
                <a:lnTo>
                  <a:pt x="0" y="864174"/>
                </a:lnTo>
                <a:lnTo>
                  <a:pt x="864174" y="0"/>
                </a:lnTo>
                <a:lnTo>
                  <a:pt x="864174" y="1893725"/>
                </a:lnTo>
                <a:lnTo>
                  <a:pt x="0" y="2757899"/>
                </a:lnTo>
                <a:close/>
              </a:path>
            </a:pathLst>
          </a:custGeom>
          <a:solidFill>
            <a:srgbClr val="C3A3A3"/>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6" name="object 34"/>
          <p:cNvSpPr/>
          <p:nvPr/>
        </p:nvSpPr>
        <p:spPr>
          <a:xfrm>
            <a:off x="7777944" y="2672088"/>
            <a:ext cx="956944" cy="864235"/>
          </a:xfrm>
          <a:custGeom>
            <a:avLst/>
            <a:gdLst/>
            <a:ahLst/>
            <a:cxnLst/>
            <a:rect l="l" t="t" r="r" b="b"/>
            <a:pathLst>
              <a:path w="956945" h="864235">
                <a:moveTo>
                  <a:pt x="92225" y="864174"/>
                </a:moveTo>
                <a:lnTo>
                  <a:pt x="0" y="864174"/>
                </a:lnTo>
                <a:lnTo>
                  <a:pt x="864174" y="0"/>
                </a:lnTo>
                <a:lnTo>
                  <a:pt x="956400" y="0"/>
                </a:lnTo>
                <a:lnTo>
                  <a:pt x="92225" y="864174"/>
                </a:lnTo>
                <a:close/>
              </a:path>
            </a:pathLst>
          </a:custGeom>
          <a:solidFill>
            <a:srgbClr val="F6D6D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7" name="object 35"/>
          <p:cNvSpPr/>
          <p:nvPr/>
        </p:nvSpPr>
        <p:spPr>
          <a:xfrm>
            <a:off x="7777944" y="2672088"/>
            <a:ext cx="956944" cy="2758440"/>
          </a:xfrm>
          <a:custGeom>
            <a:avLst/>
            <a:gdLst/>
            <a:ahLst/>
            <a:cxnLst/>
            <a:rect l="l" t="t" r="r" b="b"/>
            <a:pathLst>
              <a:path w="956945" h="2758440">
                <a:moveTo>
                  <a:pt x="0" y="864174"/>
                </a:moveTo>
                <a:lnTo>
                  <a:pt x="864174" y="0"/>
                </a:lnTo>
                <a:lnTo>
                  <a:pt x="956400" y="0"/>
                </a:lnTo>
                <a:lnTo>
                  <a:pt x="956400" y="1893725"/>
                </a:lnTo>
                <a:lnTo>
                  <a:pt x="92225" y="2757899"/>
                </a:lnTo>
                <a:lnTo>
                  <a:pt x="0" y="2757899"/>
                </a:lnTo>
                <a:lnTo>
                  <a:pt x="0" y="8641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8" name="object 36"/>
          <p:cNvSpPr/>
          <p:nvPr/>
        </p:nvSpPr>
        <p:spPr>
          <a:xfrm>
            <a:off x="7777944" y="2672088"/>
            <a:ext cx="956944" cy="864235"/>
          </a:xfrm>
          <a:custGeom>
            <a:avLst/>
            <a:gdLst/>
            <a:ahLst/>
            <a:cxnLst/>
            <a:rect l="l" t="t" r="r" b="b"/>
            <a:pathLst>
              <a:path w="956945" h="864235">
                <a:moveTo>
                  <a:pt x="0" y="864174"/>
                </a:moveTo>
                <a:lnTo>
                  <a:pt x="92225" y="864174"/>
                </a:lnTo>
                <a:lnTo>
                  <a:pt x="956400"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9" name="object 37"/>
          <p:cNvSpPr/>
          <p:nvPr/>
        </p:nvSpPr>
        <p:spPr>
          <a:xfrm>
            <a:off x="7870170" y="3536263"/>
            <a:ext cx="0" cy="1894205"/>
          </a:xfrm>
          <a:custGeom>
            <a:avLst/>
            <a:gdLst/>
            <a:ahLst/>
            <a:cxnLst/>
            <a:rect l="l" t="t" r="r" b="b"/>
            <a:pathLst>
              <a:path h="1894204">
                <a:moveTo>
                  <a:pt x="0" y="0"/>
                </a:moveTo>
                <a:lnTo>
                  <a:pt x="0" y="1893725"/>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0" name="object 38"/>
          <p:cNvSpPr/>
          <p:nvPr/>
        </p:nvSpPr>
        <p:spPr>
          <a:xfrm>
            <a:off x="7930344" y="3536263"/>
            <a:ext cx="92710" cy="1894205"/>
          </a:xfrm>
          <a:custGeom>
            <a:avLst/>
            <a:gdLst/>
            <a:ahLst/>
            <a:cxnLst/>
            <a:rect l="l" t="t" r="r" b="b"/>
            <a:pathLst>
              <a:path w="92710" h="1894204">
                <a:moveTo>
                  <a:pt x="0" y="0"/>
                </a:moveTo>
                <a:lnTo>
                  <a:pt x="92225" y="0"/>
                </a:lnTo>
                <a:lnTo>
                  <a:pt x="92225" y="1893725"/>
                </a:lnTo>
                <a:lnTo>
                  <a:pt x="0" y="1893725"/>
                </a:lnTo>
                <a:lnTo>
                  <a:pt x="0" y="0"/>
                </a:lnTo>
                <a:close/>
              </a:path>
            </a:pathLst>
          </a:custGeom>
          <a:solidFill>
            <a:srgbClr val="FFF1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1" name="object 39"/>
          <p:cNvSpPr/>
          <p:nvPr/>
        </p:nvSpPr>
        <p:spPr>
          <a:xfrm>
            <a:off x="8022570" y="2672088"/>
            <a:ext cx="864235" cy="2758440"/>
          </a:xfrm>
          <a:custGeom>
            <a:avLst/>
            <a:gdLst/>
            <a:ahLst/>
            <a:cxnLst/>
            <a:rect l="l" t="t" r="r" b="b"/>
            <a:pathLst>
              <a:path w="864234" h="2758440">
                <a:moveTo>
                  <a:pt x="0" y="2757899"/>
                </a:moveTo>
                <a:lnTo>
                  <a:pt x="0" y="864174"/>
                </a:lnTo>
                <a:lnTo>
                  <a:pt x="864174" y="0"/>
                </a:lnTo>
                <a:lnTo>
                  <a:pt x="864174" y="1893725"/>
                </a:lnTo>
                <a:lnTo>
                  <a:pt x="0" y="2757899"/>
                </a:lnTo>
                <a:close/>
              </a:path>
            </a:pathLst>
          </a:custGeom>
          <a:solidFill>
            <a:srgbClr val="CBC1A3"/>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2" name="object 40"/>
          <p:cNvSpPr/>
          <p:nvPr/>
        </p:nvSpPr>
        <p:spPr>
          <a:xfrm>
            <a:off x="7930344" y="2672088"/>
            <a:ext cx="956944" cy="864235"/>
          </a:xfrm>
          <a:custGeom>
            <a:avLst/>
            <a:gdLst/>
            <a:ahLst/>
            <a:cxnLst/>
            <a:rect l="l" t="t" r="r" b="b"/>
            <a:pathLst>
              <a:path w="956945" h="864235">
                <a:moveTo>
                  <a:pt x="92225" y="864174"/>
                </a:moveTo>
                <a:lnTo>
                  <a:pt x="0" y="864174"/>
                </a:lnTo>
                <a:lnTo>
                  <a:pt x="864174" y="0"/>
                </a:lnTo>
                <a:lnTo>
                  <a:pt x="956400" y="0"/>
                </a:lnTo>
                <a:lnTo>
                  <a:pt x="92225" y="864174"/>
                </a:lnTo>
                <a:close/>
              </a:path>
            </a:pathLst>
          </a:custGeom>
          <a:solidFill>
            <a:srgbClr val="FFF4D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3" name="object 41"/>
          <p:cNvSpPr/>
          <p:nvPr/>
        </p:nvSpPr>
        <p:spPr>
          <a:xfrm>
            <a:off x="7930344" y="2672088"/>
            <a:ext cx="956944" cy="2758440"/>
          </a:xfrm>
          <a:custGeom>
            <a:avLst/>
            <a:gdLst/>
            <a:ahLst/>
            <a:cxnLst/>
            <a:rect l="l" t="t" r="r" b="b"/>
            <a:pathLst>
              <a:path w="956945" h="2758440">
                <a:moveTo>
                  <a:pt x="0" y="864174"/>
                </a:moveTo>
                <a:lnTo>
                  <a:pt x="864174" y="0"/>
                </a:lnTo>
                <a:lnTo>
                  <a:pt x="956400" y="0"/>
                </a:lnTo>
                <a:lnTo>
                  <a:pt x="956400" y="1893725"/>
                </a:lnTo>
                <a:lnTo>
                  <a:pt x="92225" y="2757899"/>
                </a:lnTo>
                <a:lnTo>
                  <a:pt x="0" y="2757899"/>
                </a:lnTo>
                <a:lnTo>
                  <a:pt x="0" y="8641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4" name="object 42"/>
          <p:cNvSpPr/>
          <p:nvPr/>
        </p:nvSpPr>
        <p:spPr>
          <a:xfrm>
            <a:off x="7930344" y="2672088"/>
            <a:ext cx="956944" cy="864235"/>
          </a:xfrm>
          <a:custGeom>
            <a:avLst/>
            <a:gdLst/>
            <a:ahLst/>
            <a:cxnLst/>
            <a:rect l="l" t="t" r="r" b="b"/>
            <a:pathLst>
              <a:path w="956945" h="864235">
                <a:moveTo>
                  <a:pt x="0" y="864174"/>
                </a:moveTo>
                <a:lnTo>
                  <a:pt x="92225" y="864174"/>
                </a:lnTo>
                <a:lnTo>
                  <a:pt x="956400"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5" name="object 43"/>
          <p:cNvSpPr/>
          <p:nvPr/>
        </p:nvSpPr>
        <p:spPr>
          <a:xfrm>
            <a:off x="8022570" y="3536263"/>
            <a:ext cx="0" cy="1894205"/>
          </a:xfrm>
          <a:custGeom>
            <a:avLst/>
            <a:gdLst/>
            <a:ahLst/>
            <a:cxnLst/>
            <a:rect l="l" t="t" r="r" b="b"/>
            <a:pathLst>
              <a:path h="1894204">
                <a:moveTo>
                  <a:pt x="0" y="0"/>
                </a:moveTo>
                <a:lnTo>
                  <a:pt x="0" y="1893725"/>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6" name="object 44"/>
          <p:cNvSpPr/>
          <p:nvPr/>
        </p:nvSpPr>
        <p:spPr>
          <a:xfrm>
            <a:off x="8082744" y="3536263"/>
            <a:ext cx="92710" cy="1894205"/>
          </a:xfrm>
          <a:custGeom>
            <a:avLst/>
            <a:gdLst/>
            <a:ahLst/>
            <a:cxnLst/>
            <a:rect l="l" t="t" r="r" b="b"/>
            <a:pathLst>
              <a:path w="92710" h="1894204">
                <a:moveTo>
                  <a:pt x="0" y="0"/>
                </a:moveTo>
                <a:lnTo>
                  <a:pt x="92225" y="0"/>
                </a:lnTo>
                <a:lnTo>
                  <a:pt x="92225" y="1893725"/>
                </a:lnTo>
                <a:lnTo>
                  <a:pt x="0" y="1893725"/>
                </a:lnTo>
                <a:lnTo>
                  <a:pt x="0" y="0"/>
                </a:lnTo>
                <a:close/>
              </a:path>
            </a:pathLst>
          </a:custGeom>
          <a:solidFill>
            <a:srgbClr val="D9D1E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7" name="object 45"/>
          <p:cNvSpPr/>
          <p:nvPr/>
        </p:nvSpPr>
        <p:spPr>
          <a:xfrm>
            <a:off x="8174970" y="2672088"/>
            <a:ext cx="864235" cy="2758440"/>
          </a:xfrm>
          <a:custGeom>
            <a:avLst/>
            <a:gdLst/>
            <a:ahLst/>
            <a:cxnLst/>
            <a:rect l="l" t="t" r="r" b="b"/>
            <a:pathLst>
              <a:path w="864234" h="2758440">
                <a:moveTo>
                  <a:pt x="0" y="2757899"/>
                </a:moveTo>
                <a:lnTo>
                  <a:pt x="0" y="864174"/>
                </a:lnTo>
                <a:lnTo>
                  <a:pt x="864174" y="0"/>
                </a:lnTo>
                <a:lnTo>
                  <a:pt x="864174" y="1893725"/>
                </a:lnTo>
                <a:lnTo>
                  <a:pt x="0" y="2757899"/>
                </a:lnTo>
                <a:close/>
              </a:path>
            </a:pathLst>
          </a:custGeom>
          <a:solidFill>
            <a:srgbClr val="ADA7BA"/>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8" name="object 46"/>
          <p:cNvSpPr/>
          <p:nvPr/>
        </p:nvSpPr>
        <p:spPr>
          <a:xfrm>
            <a:off x="8082744" y="2672088"/>
            <a:ext cx="956944" cy="864235"/>
          </a:xfrm>
          <a:custGeom>
            <a:avLst/>
            <a:gdLst/>
            <a:ahLst/>
            <a:cxnLst/>
            <a:rect l="l" t="t" r="r" b="b"/>
            <a:pathLst>
              <a:path w="956945" h="864235">
                <a:moveTo>
                  <a:pt x="92225" y="864174"/>
                </a:moveTo>
                <a:lnTo>
                  <a:pt x="0" y="864174"/>
                </a:lnTo>
                <a:lnTo>
                  <a:pt x="864174" y="0"/>
                </a:lnTo>
                <a:lnTo>
                  <a:pt x="956400" y="0"/>
                </a:lnTo>
                <a:lnTo>
                  <a:pt x="92225" y="864174"/>
                </a:lnTo>
                <a:close/>
              </a:path>
            </a:pathLst>
          </a:custGeom>
          <a:solidFill>
            <a:srgbClr val="E0DBED"/>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9" name="object 47"/>
          <p:cNvSpPr/>
          <p:nvPr/>
        </p:nvSpPr>
        <p:spPr>
          <a:xfrm>
            <a:off x="8082744" y="2672088"/>
            <a:ext cx="956944" cy="2758440"/>
          </a:xfrm>
          <a:custGeom>
            <a:avLst/>
            <a:gdLst/>
            <a:ahLst/>
            <a:cxnLst/>
            <a:rect l="l" t="t" r="r" b="b"/>
            <a:pathLst>
              <a:path w="956945" h="2758440">
                <a:moveTo>
                  <a:pt x="0" y="864174"/>
                </a:moveTo>
                <a:lnTo>
                  <a:pt x="864174" y="0"/>
                </a:lnTo>
                <a:lnTo>
                  <a:pt x="956400" y="0"/>
                </a:lnTo>
                <a:lnTo>
                  <a:pt x="956400" y="1893725"/>
                </a:lnTo>
                <a:lnTo>
                  <a:pt x="92225" y="2757899"/>
                </a:lnTo>
                <a:lnTo>
                  <a:pt x="0" y="2757899"/>
                </a:lnTo>
                <a:lnTo>
                  <a:pt x="0" y="8641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0" name="object 48"/>
          <p:cNvSpPr/>
          <p:nvPr/>
        </p:nvSpPr>
        <p:spPr>
          <a:xfrm>
            <a:off x="8082744" y="2672088"/>
            <a:ext cx="956944" cy="864235"/>
          </a:xfrm>
          <a:custGeom>
            <a:avLst/>
            <a:gdLst/>
            <a:ahLst/>
            <a:cxnLst/>
            <a:rect l="l" t="t" r="r" b="b"/>
            <a:pathLst>
              <a:path w="956945" h="864235">
                <a:moveTo>
                  <a:pt x="0" y="864174"/>
                </a:moveTo>
                <a:lnTo>
                  <a:pt x="92225" y="864174"/>
                </a:lnTo>
                <a:lnTo>
                  <a:pt x="956400"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1" name="object 49"/>
          <p:cNvSpPr/>
          <p:nvPr/>
        </p:nvSpPr>
        <p:spPr>
          <a:xfrm>
            <a:off x="8174970" y="3536263"/>
            <a:ext cx="0" cy="1894205"/>
          </a:xfrm>
          <a:custGeom>
            <a:avLst/>
            <a:gdLst/>
            <a:ahLst/>
            <a:cxnLst/>
            <a:rect l="l" t="t" r="r" b="b"/>
            <a:pathLst>
              <a:path h="1894204">
                <a:moveTo>
                  <a:pt x="0" y="0"/>
                </a:moveTo>
                <a:lnTo>
                  <a:pt x="0" y="1893725"/>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2" name="object 50"/>
          <p:cNvSpPr/>
          <p:nvPr/>
        </p:nvSpPr>
        <p:spPr>
          <a:xfrm>
            <a:off x="8235144" y="3536263"/>
            <a:ext cx="92710" cy="1894205"/>
          </a:xfrm>
          <a:custGeom>
            <a:avLst/>
            <a:gdLst/>
            <a:ahLst/>
            <a:cxnLst/>
            <a:rect l="l" t="t" r="r" b="b"/>
            <a:pathLst>
              <a:path w="92709" h="1894204">
                <a:moveTo>
                  <a:pt x="0" y="0"/>
                </a:moveTo>
                <a:lnTo>
                  <a:pt x="92225" y="0"/>
                </a:lnTo>
                <a:lnTo>
                  <a:pt x="92225" y="1893725"/>
                </a:lnTo>
                <a:lnTo>
                  <a:pt x="0" y="1893725"/>
                </a:lnTo>
                <a:lnTo>
                  <a:pt x="0" y="0"/>
                </a:lnTo>
                <a:close/>
              </a:path>
            </a:pathLst>
          </a:custGeom>
          <a:solidFill>
            <a:srgbClr val="FCE4CD"/>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3" name="object 51"/>
          <p:cNvSpPr/>
          <p:nvPr/>
        </p:nvSpPr>
        <p:spPr>
          <a:xfrm>
            <a:off x="8327369" y="2672088"/>
            <a:ext cx="864235" cy="2758440"/>
          </a:xfrm>
          <a:custGeom>
            <a:avLst/>
            <a:gdLst/>
            <a:ahLst/>
            <a:cxnLst/>
            <a:rect l="l" t="t" r="r" b="b"/>
            <a:pathLst>
              <a:path w="864234" h="2758440">
                <a:moveTo>
                  <a:pt x="0" y="2757899"/>
                </a:moveTo>
                <a:lnTo>
                  <a:pt x="0" y="864174"/>
                </a:lnTo>
                <a:lnTo>
                  <a:pt x="864174" y="0"/>
                </a:lnTo>
                <a:lnTo>
                  <a:pt x="864174" y="1893725"/>
                </a:lnTo>
                <a:lnTo>
                  <a:pt x="0" y="2757899"/>
                </a:lnTo>
                <a:close/>
              </a:path>
            </a:pathLst>
          </a:custGeom>
          <a:solidFill>
            <a:srgbClr val="C9B7A3"/>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4" name="object 52"/>
          <p:cNvSpPr/>
          <p:nvPr/>
        </p:nvSpPr>
        <p:spPr>
          <a:xfrm>
            <a:off x="8235144" y="2672088"/>
            <a:ext cx="956944" cy="864235"/>
          </a:xfrm>
          <a:custGeom>
            <a:avLst/>
            <a:gdLst/>
            <a:ahLst/>
            <a:cxnLst/>
            <a:rect l="l" t="t" r="r" b="b"/>
            <a:pathLst>
              <a:path w="956945" h="864235">
                <a:moveTo>
                  <a:pt x="92225" y="864174"/>
                </a:moveTo>
                <a:lnTo>
                  <a:pt x="0" y="864174"/>
                </a:lnTo>
                <a:lnTo>
                  <a:pt x="864174" y="0"/>
                </a:lnTo>
                <a:lnTo>
                  <a:pt x="956400" y="0"/>
                </a:lnTo>
                <a:lnTo>
                  <a:pt x="92225" y="864174"/>
                </a:lnTo>
                <a:close/>
              </a:path>
            </a:pathLst>
          </a:custGeom>
          <a:solidFill>
            <a:srgbClr val="FCEAD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5" name="object 53"/>
          <p:cNvSpPr/>
          <p:nvPr/>
        </p:nvSpPr>
        <p:spPr>
          <a:xfrm>
            <a:off x="8235144" y="2672088"/>
            <a:ext cx="956944" cy="2758440"/>
          </a:xfrm>
          <a:custGeom>
            <a:avLst/>
            <a:gdLst/>
            <a:ahLst/>
            <a:cxnLst/>
            <a:rect l="l" t="t" r="r" b="b"/>
            <a:pathLst>
              <a:path w="956945" h="2758440">
                <a:moveTo>
                  <a:pt x="0" y="864174"/>
                </a:moveTo>
                <a:lnTo>
                  <a:pt x="864174" y="0"/>
                </a:lnTo>
                <a:lnTo>
                  <a:pt x="956400" y="0"/>
                </a:lnTo>
                <a:lnTo>
                  <a:pt x="956400" y="1893725"/>
                </a:lnTo>
                <a:lnTo>
                  <a:pt x="92225" y="2757899"/>
                </a:lnTo>
                <a:lnTo>
                  <a:pt x="0" y="2757899"/>
                </a:lnTo>
                <a:lnTo>
                  <a:pt x="0" y="864174"/>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6" name="object 54"/>
          <p:cNvSpPr/>
          <p:nvPr/>
        </p:nvSpPr>
        <p:spPr>
          <a:xfrm>
            <a:off x="8235144" y="2672088"/>
            <a:ext cx="956944" cy="864235"/>
          </a:xfrm>
          <a:custGeom>
            <a:avLst/>
            <a:gdLst/>
            <a:ahLst/>
            <a:cxnLst/>
            <a:rect l="l" t="t" r="r" b="b"/>
            <a:pathLst>
              <a:path w="956945" h="864235">
                <a:moveTo>
                  <a:pt x="0" y="864174"/>
                </a:moveTo>
                <a:lnTo>
                  <a:pt x="92225" y="864174"/>
                </a:lnTo>
                <a:lnTo>
                  <a:pt x="956400"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7" name="object 55"/>
          <p:cNvSpPr/>
          <p:nvPr/>
        </p:nvSpPr>
        <p:spPr>
          <a:xfrm>
            <a:off x="8327369" y="3536263"/>
            <a:ext cx="0" cy="1894205"/>
          </a:xfrm>
          <a:custGeom>
            <a:avLst/>
            <a:gdLst/>
            <a:ahLst/>
            <a:cxnLst/>
            <a:rect l="l" t="t" r="r" b="b"/>
            <a:pathLst>
              <a:path h="1894204">
                <a:moveTo>
                  <a:pt x="0" y="0"/>
                </a:moveTo>
                <a:lnTo>
                  <a:pt x="0" y="1893725"/>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8" name="object 56"/>
          <p:cNvSpPr txBox="1"/>
          <p:nvPr/>
        </p:nvSpPr>
        <p:spPr>
          <a:xfrm>
            <a:off x="2665490" y="5883464"/>
            <a:ext cx="8010748" cy="351378"/>
          </a:xfrm>
          <a:prstGeom prst="rect">
            <a:avLst/>
          </a:prstGeom>
        </p:spPr>
        <p:txBody>
          <a:bodyPr vert="horz" wrap="square" lIns="0" tIns="12700" rIns="0" bIns="0" rtlCol="0">
            <a:spAutoFit/>
          </a:bodyPr>
          <a:lstStyle/>
          <a:p>
            <a:pPr marL="12700">
              <a:lnSpc>
                <a:spcPct val="100000"/>
              </a:lnSpc>
              <a:spcBef>
                <a:spcPts val="100"/>
              </a:spcBef>
            </a:pPr>
            <a:r>
              <a:rPr lang="zh-CN" altLang="en-US" sz="2200" spc="-5" dirty="0">
                <a:latin typeface="微软雅黑" panose="020B0503020204020204" pitchFamily="34" charset="-122"/>
                <a:ea typeface="微软雅黑" panose="020B0503020204020204" pitchFamily="34" charset="-122"/>
                <a:cs typeface="Arial" panose="020B0604020202020204"/>
              </a:rPr>
              <a:t>我们将它们堆叠起来，以获得尺寸为</a:t>
            </a:r>
            <a:r>
              <a:rPr lang="en-US" altLang="zh-CN" sz="2200" spc="-5" dirty="0">
                <a:latin typeface="微软雅黑" panose="020B0503020204020204" pitchFamily="34" charset="-122"/>
                <a:ea typeface="微软雅黑" panose="020B0503020204020204" pitchFamily="34" charset="-122"/>
                <a:cs typeface="Arial" panose="020B0604020202020204"/>
              </a:rPr>
              <a:t>28x28x6</a:t>
            </a:r>
            <a:r>
              <a:rPr lang="zh-CN" altLang="en-US" sz="2200" spc="-5" dirty="0">
                <a:latin typeface="微软雅黑" panose="020B0503020204020204" pitchFamily="34" charset="-122"/>
                <a:ea typeface="微软雅黑" panose="020B0503020204020204" pitchFamily="34" charset="-122"/>
                <a:cs typeface="Arial" panose="020B0604020202020204"/>
              </a:rPr>
              <a:t>的“新图片”！</a:t>
            </a:r>
            <a:endParaRPr sz="2200" dirty="0">
              <a:latin typeface="微软雅黑" panose="020B0503020204020204" pitchFamily="34" charset="-122"/>
              <a:ea typeface="微软雅黑" panose="020B0503020204020204" pitchFamily="34" charset="-122"/>
              <a:cs typeface="Arial" panose="020B0604020202020204"/>
            </a:endParaRPr>
          </a:p>
        </p:txBody>
      </p:sp>
      <p:sp>
        <p:nvSpPr>
          <p:cNvPr id="59"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60" name="object 32"/>
          <p:cNvSpPr txBox="1"/>
          <p:nvPr/>
        </p:nvSpPr>
        <p:spPr>
          <a:xfrm>
            <a:off x="4685253" y="4158824"/>
            <a:ext cx="2430337" cy="676467"/>
          </a:xfrm>
          <a:prstGeom prst="rect">
            <a:avLst/>
          </a:prstGeom>
        </p:spPr>
        <p:txBody>
          <a:bodyPr vert="horz" wrap="square" lIns="0" tIns="10795" rIns="0" bIns="0" rtlCol="0">
            <a:spAutoFit/>
          </a:bodyPr>
          <a:lstStyle/>
          <a:p>
            <a:pPr marL="12700" marR="5080">
              <a:lnSpc>
                <a:spcPct val="101000"/>
              </a:lnSpc>
              <a:spcBef>
                <a:spcPts val="85"/>
              </a:spcBef>
            </a:pPr>
            <a:r>
              <a:rPr lang="zh-CN" altLang="en-US" sz="2200" dirty="0">
                <a:latin typeface="微软雅黑" panose="020B0503020204020204" pitchFamily="34" charset="-122"/>
                <a:ea typeface="微软雅黑" panose="020B0503020204020204" pitchFamily="34" charset="-122"/>
                <a:cs typeface="Arial" panose="020B0604020202020204"/>
              </a:rPr>
              <a:t>在所有空间位置上卷积（滑动）</a:t>
            </a:r>
            <a:endParaRPr sz="2200" dirty="0">
              <a:latin typeface="微软雅黑" panose="020B0503020204020204" pitchFamily="34" charset="-122"/>
              <a:ea typeface="微软雅黑" panose="020B0503020204020204" pitchFamily="34" charset="-122"/>
              <a:cs typeface="Arial" panose="020B0604020202020204"/>
            </a:endParaRPr>
          </a:p>
        </p:txBody>
      </p:sp>
      <p:cxnSp>
        <p:nvCxnSpPr>
          <p:cNvPr id="61" name="直接箭头连接符 60"/>
          <p:cNvCxnSpPr/>
          <p:nvPr/>
        </p:nvCxnSpPr>
        <p:spPr>
          <a:xfrm>
            <a:off x="4612148" y="4079585"/>
            <a:ext cx="2503442"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7" name="Title 1"/>
          <p:cNvSpPr txBox="1"/>
          <p:nvPr>
            <p:custDataLst>
              <p:tags r:id="rId1"/>
            </p:custDataLst>
          </p:nvPr>
        </p:nvSpPr>
        <p:spPr>
          <a:xfrm>
            <a:off x="777846" y="1016760"/>
            <a:ext cx="7848872" cy="37893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dirty="0">
                <a:latin typeface="微软雅黑" panose="020B0503020204020204" pitchFamily="34" charset="-122"/>
                <a:ea typeface="微软雅黑" panose="020B0503020204020204" pitchFamily="34" charset="-122"/>
              </a:rPr>
              <a:t>卷积核的通道数</a:t>
            </a:r>
            <a:endParaRPr lang="en-US" sz="2200" dirty="0">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597728" y="1395694"/>
            <a:ext cx="6552990" cy="5008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p:nvPr/>
        </p:nvSpPr>
        <p:spPr>
          <a:xfrm>
            <a:off x="1677453" y="1740582"/>
            <a:ext cx="2696210" cy="0"/>
          </a:xfrm>
          <a:custGeom>
            <a:avLst/>
            <a:gdLst/>
            <a:ahLst/>
            <a:cxnLst/>
            <a:rect l="l" t="t" r="r" b="b"/>
            <a:pathLst>
              <a:path w="2696210">
                <a:moveTo>
                  <a:pt x="0" y="0"/>
                </a:moveTo>
                <a:lnTo>
                  <a:pt x="2695799" y="0"/>
                </a:lnTo>
              </a:path>
            </a:pathLst>
          </a:custGeom>
          <a:ln w="19049">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4" name="object 6"/>
          <p:cNvSpPr txBox="1"/>
          <p:nvPr/>
        </p:nvSpPr>
        <p:spPr>
          <a:xfrm>
            <a:off x="2643029" y="1264066"/>
            <a:ext cx="2457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微软雅黑" panose="020B0503020204020204" pitchFamily="34" charset="-122"/>
                <a:ea typeface="微软雅黑" panose="020B0503020204020204" pitchFamily="34" charset="-122"/>
                <a:cs typeface="Arial" panose="020B0604020202020204"/>
              </a:rPr>
              <a:t>N</a:t>
            </a:r>
            <a:endParaRPr sz="2400">
              <a:latin typeface="微软雅黑" panose="020B0503020204020204" pitchFamily="34" charset="-122"/>
              <a:ea typeface="微软雅黑" panose="020B0503020204020204" pitchFamily="34" charset="-122"/>
              <a:cs typeface="Arial" panose="020B0604020202020204"/>
            </a:endParaRPr>
          </a:p>
        </p:txBody>
      </p:sp>
      <p:sp>
        <p:nvSpPr>
          <p:cNvPr id="5" name="object 7"/>
          <p:cNvSpPr txBox="1"/>
          <p:nvPr/>
        </p:nvSpPr>
        <p:spPr>
          <a:xfrm>
            <a:off x="4698904" y="2982965"/>
            <a:ext cx="2457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微软雅黑" panose="020B0503020204020204" pitchFamily="34" charset="-122"/>
                <a:ea typeface="微软雅黑" panose="020B0503020204020204" pitchFamily="34" charset="-122"/>
                <a:cs typeface="Arial" panose="020B0604020202020204"/>
              </a:rPr>
              <a:t>N</a:t>
            </a:r>
            <a:endParaRPr sz="2400">
              <a:latin typeface="微软雅黑" panose="020B0503020204020204" pitchFamily="34" charset="-122"/>
              <a:ea typeface="微软雅黑" panose="020B0503020204020204" pitchFamily="34" charset="-122"/>
              <a:cs typeface="Arial" panose="020B0604020202020204"/>
            </a:endParaRPr>
          </a:p>
        </p:txBody>
      </p:sp>
      <p:sp>
        <p:nvSpPr>
          <p:cNvPr id="6" name="object 8"/>
          <p:cNvSpPr/>
          <p:nvPr/>
        </p:nvSpPr>
        <p:spPr>
          <a:xfrm>
            <a:off x="4513279" y="1962908"/>
            <a:ext cx="0" cy="2595880"/>
          </a:xfrm>
          <a:custGeom>
            <a:avLst/>
            <a:gdLst/>
            <a:ahLst/>
            <a:cxnLst/>
            <a:rect l="l" t="t" r="r" b="b"/>
            <a:pathLst>
              <a:path h="2595879">
                <a:moveTo>
                  <a:pt x="0" y="0"/>
                </a:moveTo>
                <a:lnTo>
                  <a:pt x="0" y="2595299"/>
                </a:lnTo>
              </a:path>
            </a:pathLst>
          </a:custGeom>
          <a:ln w="19049">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graphicFrame>
        <p:nvGraphicFramePr>
          <p:cNvPr id="8" name="object 9"/>
          <p:cNvGraphicFramePr>
            <a:graphicFrameLocks noGrp="1"/>
          </p:cNvGraphicFramePr>
          <p:nvPr/>
        </p:nvGraphicFramePr>
        <p:xfrm>
          <a:off x="1663141" y="1948795"/>
          <a:ext cx="2680334" cy="2746794"/>
        </p:xfrm>
        <a:graphic>
          <a:graphicData uri="http://schemas.openxmlformats.org/drawingml/2006/table">
            <a:tbl>
              <a:tblPr firstRow="1" bandRow="1">
                <a:tableStyleId>{2D5ABB26-0587-4C30-8999-92F81FD0307C}</a:tableStyleId>
              </a:tblPr>
              <a:tblGrid>
                <a:gridCol w="382905"/>
                <a:gridCol w="382905"/>
                <a:gridCol w="382904"/>
                <a:gridCol w="382905"/>
                <a:gridCol w="382905"/>
                <a:gridCol w="382905"/>
                <a:gridCol w="382905"/>
              </a:tblGrid>
              <a:tr h="392400">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92399">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marL="100965">
                        <a:lnSpc>
                          <a:spcPct val="100000"/>
                        </a:lnSpc>
                        <a:spcBef>
                          <a:spcPts val="45"/>
                        </a:spcBef>
                      </a:pPr>
                      <a:r>
                        <a:rPr sz="2400" dirty="0">
                          <a:latin typeface="Arial" panose="020B0604020202020204"/>
                          <a:cs typeface="Arial" panose="020B0604020202020204"/>
                        </a:rPr>
                        <a:t>F</a:t>
                      </a:r>
                      <a:endParaRPr sz="2400">
                        <a:latin typeface="Arial" panose="020B0604020202020204"/>
                        <a:cs typeface="Arial" panose="020B0604020202020204"/>
                      </a:endParaRPr>
                    </a:p>
                  </a:txBody>
                  <a:tcPr marL="0" marR="0" marT="57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92399">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92399">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2075">
                        <a:lnSpc>
                          <a:spcPts val="2860"/>
                        </a:lnSpc>
                      </a:pPr>
                      <a:r>
                        <a:rPr sz="2400" dirty="0">
                          <a:latin typeface="Arial" panose="020B0604020202020204"/>
                          <a:cs typeface="Arial" panose="020B0604020202020204"/>
                        </a:rPr>
                        <a:t>F</a:t>
                      </a:r>
                      <a:endParaRPr sz="2400">
                        <a:latin typeface="Arial" panose="020B0604020202020204"/>
                        <a:cs typeface="Arial" panose="020B06040202020202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92399">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92399">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92399">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2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9" name="object 10"/>
          <p:cNvSpPr txBox="1"/>
          <p:nvPr/>
        </p:nvSpPr>
        <p:spPr>
          <a:xfrm>
            <a:off x="5894428" y="1737665"/>
            <a:ext cx="3074622" cy="736868"/>
          </a:xfrm>
          <a:prstGeom prst="rect">
            <a:avLst/>
          </a:prstGeom>
        </p:spPr>
        <p:txBody>
          <a:bodyPr vert="horz" wrap="square" lIns="0" tIns="12700" rIns="0" bIns="0" rtlCol="0">
            <a:spAutoFit/>
          </a:bodyPr>
          <a:lstStyle/>
          <a:p>
            <a:pPr marL="12700">
              <a:lnSpc>
                <a:spcPts val="2865"/>
              </a:lnSpc>
              <a:spcBef>
                <a:spcPts val="100"/>
              </a:spcBef>
            </a:pPr>
            <a:r>
              <a:rPr lang="zh-CN" altLang="en-US" sz="2400" spc="-5" dirty="0">
                <a:latin typeface="微软雅黑" panose="020B0503020204020204" pitchFamily="34" charset="-122"/>
                <a:ea typeface="微软雅黑" panose="020B0503020204020204" pitchFamily="34" charset="-122"/>
                <a:cs typeface="Arial" panose="020B0604020202020204"/>
              </a:rPr>
              <a:t>输出大小：</a:t>
            </a:r>
            <a:endParaRPr sz="2400" dirty="0">
              <a:latin typeface="微软雅黑" panose="020B0503020204020204" pitchFamily="34" charset="-122"/>
              <a:ea typeface="微软雅黑" panose="020B0503020204020204" pitchFamily="34" charset="-122"/>
              <a:cs typeface="Arial" panose="020B0604020202020204"/>
            </a:endParaRPr>
          </a:p>
          <a:p>
            <a:pPr marL="12700">
              <a:lnSpc>
                <a:spcPts val="2865"/>
              </a:lnSpc>
            </a:pPr>
            <a:r>
              <a:rPr sz="2400" b="1" dirty="0">
                <a:latin typeface="微软雅黑" panose="020B0503020204020204" pitchFamily="34" charset="-122"/>
                <a:ea typeface="微软雅黑" panose="020B0503020204020204" pitchFamily="34" charset="-122"/>
                <a:cs typeface="Arial" panose="020B0604020202020204"/>
              </a:rPr>
              <a:t>(N - </a:t>
            </a:r>
            <a:r>
              <a:rPr sz="2400" b="1" spc="-5" dirty="0">
                <a:latin typeface="微软雅黑" panose="020B0503020204020204" pitchFamily="34" charset="-122"/>
                <a:ea typeface="微软雅黑" panose="020B0503020204020204" pitchFamily="34" charset="-122"/>
                <a:cs typeface="Arial" panose="020B0604020202020204"/>
              </a:rPr>
              <a:t>F) </a:t>
            </a:r>
            <a:r>
              <a:rPr sz="2400" b="1" dirty="0">
                <a:latin typeface="微软雅黑" panose="020B0503020204020204" pitchFamily="34" charset="-122"/>
                <a:ea typeface="微软雅黑" panose="020B0503020204020204" pitchFamily="34" charset="-122"/>
                <a:cs typeface="Arial" panose="020B0604020202020204"/>
              </a:rPr>
              <a:t>/ </a:t>
            </a:r>
            <a:r>
              <a:rPr sz="2400" b="1" spc="-5" dirty="0">
                <a:latin typeface="微软雅黑" panose="020B0503020204020204" pitchFamily="34" charset="-122"/>
                <a:ea typeface="微软雅黑" panose="020B0503020204020204" pitchFamily="34" charset="-122"/>
                <a:cs typeface="Arial" panose="020B0604020202020204"/>
              </a:rPr>
              <a:t>stride </a:t>
            </a:r>
            <a:r>
              <a:rPr sz="2400" b="1" dirty="0">
                <a:latin typeface="微软雅黑" panose="020B0503020204020204" pitchFamily="34" charset="-122"/>
                <a:ea typeface="微软雅黑" panose="020B0503020204020204" pitchFamily="34" charset="-122"/>
                <a:cs typeface="Arial" panose="020B0604020202020204"/>
              </a:rPr>
              <a:t>+</a:t>
            </a:r>
            <a:r>
              <a:rPr sz="2400" b="1" spc="-110" dirty="0">
                <a:latin typeface="微软雅黑" panose="020B0503020204020204" pitchFamily="34" charset="-122"/>
                <a:ea typeface="微软雅黑" panose="020B0503020204020204" pitchFamily="34" charset="-122"/>
                <a:cs typeface="Arial" panose="020B0604020202020204"/>
              </a:rPr>
              <a:t> </a:t>
            </a:r>
            <a:r>
              <a:rPr sz="2400" b="1" dirty="0">
                <a:latin typeface="微软雅黑" panose="020B0503020204020204" pitchFamily="34" charset="-122"/>
                <a:ea typeface="微软雅黑" panose="020B0503020204020204" pitchFamily="34" charset="-122"/>
                <a:cs typeface="Arial" panose="020B0604020202020204"/>
              </a:rPr>
              <a:t>1</a:t>
            </a:r>
            <a:endParaRPr sz="2400" dirty="0">
              <a:latin typeface="微软雅黑" panose="020B0503020204020204" pitchFamily="34" charset="-122"/>
              <a:ea typeface="微软雅黑" panose="020B0503020204020204" pitchFamily="34" charset="-122"/>
              <a:cs typeface="Arial" panose="020B0604020202020204"/>
            </a:endParaRPr>
          </a:p>
        </p:txBody>
      </p:sp>
      <p:sp>
        <p:nvSpPr>
          <p:cNvPr id="10" name="object 11"/>
          <p:cNvSpPr txBox="1"/>
          <p:nvPr/>
        </p:nvSpPr>
        <p:spPr>
          <a:xfrm>
            <a:off x="5894428" y="2823515"/>
            <a:ext cx="5590706" cy="1480662"/>
          </a:xfrm>
          <a:prstGeom prst="rect">
            <a:avLst/>
          </a:prstGeom>
        </p:spPr>
        <p:txBody>
          <a:bodyPr vert="horz" wrap="square" lIns="0" tIns="12700" rIns="0" bIns="0" rtlCol="0">
            <a:spAutoFit/>
          </a:bodyPr>
          <a:lstStyle/>
          <a:p>
            <a:pPr marL="12700">
              <a:lnSpc>
                <a:spcPts val="2865"/>
              </a:lnSpc>
              <a:spcBef>
                <a:spcPts val="100"/>
              </a:spcBef>
            </a:pPr>
            <a:r>
              <a:rPr lang="zh-CN" altLang="en-US" sz="2400" spc="-5" dirty="0">
                <a:latin typeface="微软雅黑" panose="020B0503020204020204" pitchFamily="34" charset="-122"/>
                <a:ea typeface="微软雅黑" panose="020B0503020204020204" pitchFamily="34" charset="-122"/>
                <a:cs typeface="Arial" panose="020B0604020202020204"/>
              </a:rPr>
              <a:t>例如</a:t>
            </a:r>
            <a:r>
              <a:rPr sz="2400" spc="-5" dirty="0">
                <a:latin typeface="微软雅黑" panose="020B0503020204020204" pitchFamily="34" charset="-122"/>
                <a:ea typeface="微软雅黑" panose="020B0503020204020204" pitchFamily="34" charset="-122"/>
                <a:cs typeface="Arial" panose="020B0604020202020204"/>
              </a:rPr>
              <a:t>. </a:t>
            </a:r>
            <a:r>
              <a:rPr sz="2400" dirty="0">
                <a:latin typeface="微软雅黑" panose="020B0503020204020204" pitchFamily="34" charset="-122"/>
                <a:ea typeface="微软雅黑" panose="020B0503020204020204" pitchFamily="34" charset="-122"/>
                <a:cs typeface="Arial" panose="020B0604020202020204"/>
              </a:rPr>
              <a:t>N = </a:t>
            </a:r>
            <a:r>
              <a:rPr sz="2400" spc="-5" dirty="0">
                <a:latin typeface="微软雅黑" panose="020B0503020204020204" pitchFamily="34" charset="-122"/>
                <a:ea typeface="微软雅黑" panose="020B0503020204020204" pitchFamily="34" charset="-122"/>
                <a:cs typeface="Arial" panose="020B0604020202020204"/>
              </a:rPr>
              <a:t>7, </a:t>
            </a:r>
            <a:r>
              <a:rPr sz="2400" dirty="0">
                <a:latin typeface="微软雅黑" panose="020B0503020204020204" pitchFamily="34" charset="-122"/>
                <a:ea typeface="微软雅黑" panose="020B0503020204020204" pitchFamily="34" charset="-122"/>
                <a:cs typeface="Arial" panose="020B0604020202020204"/>
              </a:rPr>
              <a:t>F =</a:t>
            </a:r>
            <a:r>
              <a:rPr sz="2400" spc="-40" dirty="0">
                <a:latin typeface="微软雅黑" panose="020B0503020204020204" pitchFamily="34" charset="-122"/>
                <a:ea typeface="微软雅黑" panose="020B0503020204020204" pitchFamily="34" charset="-122"/>
                <a:cs typeface="Arial" panose="020B0604020202020204"/>
              </a:rPr>
              <a:t> </a:t>
            </a:r>
            <a:r>
              <a:rPr sz="2400" spc="-5" dirty="0">
                <a:latin typeface="微软雅黑" panose="020B0503020204020204" pitchFamily="34" charset="-122"/>
                <a:ea typeface="微软雅黑" panose="020B0503020204020204" pitchFamily="34" charset="-122"/>
                <a:cs typeface="Arial" panose="020B0604020202020204"/>
              </a:rPr>
              <a:t>3:</a:t>
            </a:r>
            <a:endParaRPr sz="2400" dirty="0">
              <a:latin typeface="微软雅黑" panose="020B0503020204020204" pitchFamily="34" charset="-122"/>
              <a:ea typeface="微软雅黑" panose="020B0503020204020204" pitchFamily="34" charset="-122"/>
              <a:cs typeface="Arial" panose="020B0604020202020204"/>
            </a:endParaRPr>
          </a:p>
          <a:p>
            <a:pPr marL="12700">
              <a:lnSpc>
                <a:spcPts val="2850"/>
              </a:lnSpc>
            </a:pPr>
            <a:r>
              <a:rPr lang="zh-CN" altLang="en-US" sz="2400" spc="-5" dirty="0">
                <a:latin typeface="微软雅黑" panose="020B0503020204020204" pitchFamily="34" charset="-122"/>
                <a:ea typeface="微软雅黑" panose="020B0503020204020204" pitchFamily="34" charset="-122"/>
                <a:cs typeface="Arial" panose="020B0604020202020204"/>
              </a:rPr>
              <a:t>步长</a:t>
            </a:r>
            <a:r>
              <a:rPr sz="2400" spc="-5" dirty="0">
                <a:latin typeface="微软雅黑" panose="020B0503020204020204" pitchFamily="34" charset="-122"/>
                <a:ea typeface="微软雅黑" panose="020B0503020204020204" pitchFamily="34" charset="-122"/>
                <a:cs typeface="Arial" panose="020B0604020202020204"/>
              </a:rPr>
              <a:t> </a:t>
            </a:r>
            <a:r>
              <a:rPr sz="2400" dirty="0">
                <a:latin typeface="微软雅黑" panose="020B0503020204020204" pitchFamily="34" charset="-122"/>
                <a:ea typeface="微软雅黑" panose="020B0503020204020204" pitchFamily="34" charset="-122"/>
                <a:cs typeface="Arial" panose="020B0604020202020204"/>
              </a:rPr>
              <a:t>1 </a:t>
            </a:r>
            <a:r>
              <a:rPr sz="2400" spc="-5" dirty="0">
                <a:latin typeface="微软雅黑" panose="020B0503020204020204" pitchFamily="34" charset="-122"/>
                <a:ea typeface="微软雅黑" panose="020B0503020204020204" pitchFamily="34" charset="-122"/>
                <a:cs typeface="Arial" panose="020B0604020202020204"/>
              </a:rPr>
              <a:t>=&gt; </a:t>
            </a:r>
            <a:r>
              <a:rPr sz="2400" dirty="0">
                <a:latin typeface="微软雅黑" panose="020B0503020204020204" pitchFamily="34" charset="-122"/>
                <a:ea typeface="微软雅黑" panose="020B0503020204020204" pitchFamily="34" charset="-122"/>
                <a:cs typeface="Arial" panose="020B0604020202020204"/>
              </a:rPr>
              <a:t>(7 - </a:t>
            </a:r>
            <a:r>
              <a:rPr sz="2400" spc="-5" dirty="0">
                <a:latin typeface="微软雅黑" panose="020B0503020204020204" pitchFamily="34" charset="-122"/>
                <a:ea typeface="微软雅黑" panose="020B0503020204020204" pitchFamily="34" charset="-122"/>
                <a:cs typeface="Arial" panose="020B0604020202020204"/>
              </a:rPr>
              <a:t>3)/1 </a:t>
            </a:r>
            <a:r>
              <a:rPr sz="2400" dirty="0">
                <a:latin typeface="微软雅黑" panose="020B0503020204020204" pitchFamily="34" charset="-122"/>
                <a:ea typeface="微软雅黑" panose="020B0503020204020204" pitchFamily="34" charset="-122"/>
                <a:cs typeface="Arial" panose="020B0604020202020204"/>
              </a:rPr>
              <a:t>+ 1 =</a:t>
            </a:r>
            <a:r>
              <a:rPr sz="2400" spc="-95" dirty="0">
                <a:latin typeface="微软雅黑" panose="020B0503020204020204" pitchFamily="34" charset="-122"/>
                <a:ea typeface="微软雅黑" panose="020B0503020204020204" pitchFamily="34" charset="-122"/>
                <a:cs typeface="Arial" panose="020B0604020202020204"/>
              </a:rPr>
              <a:t> </a:t>
            </a:r>
            <a:r>
              <a:rPr sz="2400" dirty="0">
                <a:latin typeface="微软雅黑" panose="020B0503020204020204" pitchFamily="34" charset="-122"/>
                <a:ea typeface="微软雅黑" panose="020B0503020204020204" pitchFamily="34" charset="-122"/>
                <a:cs typeface="Arial" panose="020B0604020202020204"/>
              </a:rPr>
              <a:t>5</a:t>
            </a:r>
            <a:endParaRPr sz="2400" dirty="0">
              <a:latin typeface="微软雅黑" panose="020B0503020204020204" pitchFamily="34" charset="-122"/>
              <a:ea typeface="微软雅黑" panose="020B0503020204020204" pitchFamily="34" charset="-122"/>
              <a:cs typeface="Arial" panose="020B0604020202020204"/>
            </a:endParaRPr>
          </a:p>
          <a:p>
            <a:pPr marL="12700">
              <a:lnSpc>
                <a:spcPts val="2850"/>
              </a:lnSpc>
            </a:pPr>
            <a:r>
              <a:rPr lang="zh-CN" altLang="en-US" sz="2400" spc="-5" dirty="0">
                <a:latin typeface="微软雅黑" panose="020B0503020204020204" pitchFamily="34" charset="-122"/>
                <a:ea typeface="微软雅黑" panose="020B0503020204020204" pitchFamily="34" charset="-122"/>
                <a:cs typeface="Arial" panose="020B0604020202020204"/>
              </a:rPr>
              <a:t>步长</a:t>
            </a:r>
            <a:r>
              <a:rPr sz="2400" spc="-5" dirty="0">
                <a:latin typeface="微软雅黑" panose="020B0503020204020204" pitchFamily="34" charset="-122"/>
                <a:ea typeface="微软雅黑" panose="020B0503020204020204" pitchFamily="34" charset="-122"/>
                <a:cs typeface="Arial" panose="020B0604020202020204"/>
              </a:rPr>
              <a:t> </a:t>
            </a:r>
            <a:r>
              <a:rPr sz="2400" dirty="0">
                <a:latin typeface="微软雅黑" panose="020B0503020204020204" pitchFamily="34" charset="-122"/>
                <a:ea typeface="微软雅黑" panose="020B0503020204020204" pitchFamily="34" charset="-122"/>
                <a:cs typeface="Arial" panose="020B0604020202020204"/>
              </a:rPr>
              <a:t>2 </a:t>
            </a:r>
            <a:r>
              <a:rPr sz="2400" spc="-5" dirty="0">
                <a:latin typeface="微软雅黑" panose="020B0503020204020204" pitchFamily="34" charset="-122"/>
                <a:ea typeface="微软雅黑" panose="020B0503020204020204" pitchFamily="34" charset="-122"/>
                <a:cs typeface="Arial" panose="020B0604020202020204"/>
              </a:rPr>
              <a:t>=&gt; </a:t>
            </a:r>
            <a:r>
              <a:rPr sz="2400" dirty="0">
                <a:latin typeface="微软雅黑" panose="020B0503020204020204" pitchFamily="34" charset="-122"/>
                <a:ea typeface="微软雅黑" panose="020B0503020204020204" pitchFamily="34" charset="-122"/>
                <a:cs typeface="Arial" panose="020B0604020202020204"/>
              </a:rPr>
              <a:t>(7 - </a:t>
            </a:r>
            <a:r>
              <a:rPr sz="2400" spc="-5" dirty="0">
                <a:latin typeface="微软雅黑" panose="020B0503020204020204" pitchFamily="34" charset="-122"/>
                <a:ea typeface="微软雅黑" panose="020B0503020204020204" pitchFamily="34" charset="-122"/>
                <a:cs typeface="Arial" panose="020B0604020202020204"/>
              </a:rPr>
              <a:t>3)/2 </a:t>
            </a:r>
            <a:r>
              <a:rPr sz="2400" dirty="0">
                <a:latin typeface="微软雅黑" panose="020B0503020204020204" pitchFamily="34" charset="-122"/>
                <a:ea typeface="微软雅黑" panose="020B0503020204020204" pitchFamily="34" charset="-122"/>
                <a:cs typeface="Arial" panose="020B0604020202020204"/>
              </a:rPr>
              <a:t>+ 1 =</a:t>
            </a:r>
            <a:r>
              <a:rPr sz="2400" spc="-95" dirty="0">
                <a:latin typeface="微软雅黑" panose="020B0503020204020204" pitchFamily="34" charset="-122"/>
                <a:ea typeface="微软雅黑" panose="020B0503020204020204" pitchFamily="34" charset="-122"/>
                <a:cs typeface="Arial" panose="020B0604020202020204"/>
              </a:rPr>
              <a:t> </a:t>
            </a:r>
            <a:r>
              <a:rPr sz="2400" dirty="0">
                <a:latin typeface="微软雅黑" panose="020B0503020204020204" pitchFamily="34" charset="-122"/>
                <a:ea typeface="微软雅黑" panose="020B0503020204020204" pitchFamily="34" charset="-122"/>
                <a:cs typeface="Arial" panose="020B0604020202020204"/>
              </a:rPr>
              <a:t>3</a:t>
            </a:r>
            <a:endParaRPr sz="2400" dirty="0">
              <a:latin typeface="微软雅黑" panose="020B0503020204020204" pitchFamily="34" charset="-122"/>
              <a:ea typeface="微软雅黑" panose="020B0503020204020204" pitchFamily="34" charset="-122"/>
              <a:cs typeface="Arial" panose="020B0604020202020204"/>
            </a:endParaRPr>
          </a:p>
          <a:p>
            <a:pPr marL="12700">
              <a:lnSpc>
                <a:spcPts val="2865"/>
              </a:lnSpc>
            </a:pPr>
            <a:r>
              <a:rPr lang="zh-CN" altLang="en-US" sz="2400" spc="-5" dirty="0">
                <a:latin typeface="微软雅黑" panose="020B0503020204020204" pitchFamily="34" charset="-122"/>
                <a:ea typeface="微软雅黑" panose="020B0503020204020204" pitchFamily="34" charset="-122"/>
                <a:cs typeface="Arial" panose="020B0604020202020204"/>
              </a:rPr>
              <a:t>步长</a:t>
            </a:r>
            <a:r>
              <a:rPr sz="2400" spc="-5" dirty="0">
                <a:latin typeface="微软雅黑" panose="020B0503020204020204" pitchFamily="34" charset="-122"/>
                <a:ea typeface="微软雅黑" panose="020B0503020204020204" pitchFamily="34" charset="-122"/>
                <a:cs typeface="Arial" panose="020B0604020202020204"/>
              </a:rPr>
              <a:t> </a:t>
            </a:r>
            <a:r>
              <a:rPr sz="2400" dirty="0">
                <a:latin typeface="微软雅黑" panose="020B0503020204020204" pitchFamily="34" charset="-122"/>
                <a:ea typeface="微软雅黑" panose="020B0503020204020204" pitchFamily="34" charset="-122"/>
                <a:cs typeface="Arial" panose="020B0604020202020204"/>
              </a:rPr>
              <a:t>3 </a:t>
            </a:r>
            <a:r>
              <a:rPr sz="2400" spc="-5" dirty="0">
                <a:latin typeface="微软雅黑" panose="020B0503020204020204" pitchFamily="34" charset="-122"/>
                <a:ea typeface="微软雅黑" panose="020B0503020204020204" pitchFamily="34" charset="-122"/>
                <a:cs typeface="Arial" panose="020B0604020202020204"/>
              </a:rPr>
              <a:t>=&gt; </a:t>
            </a:r>
            <a:r>
              <a:rPr sz="2400" dirty="0">
                <a:latin typeface="微软雅黑" panose="020B0503020204020204" pitchFamily="34" charset="-122"/>
                <a:ea typeface="微软雅黑" panose="020B0503020204020204" pitchFamily="34" charset="-122"/>
                <a:cs typeface="Arial" panose="020B0604020202020204"/>
              </a:rPr>
              <a:t>(7 - </a:t>
            </a:r>
            <a:r>
              <a:rPr sz="2400" spc="-5" dirty="0">
                <a:latin typeface="微软雅黑" panose="020B0503020204020204" pitchFamily="34" charset="-122"/>
                <a:ea typeface="微软雅黑" panose="020B0503020204020204" pitchFamily="34" charset="-122"/>
                <a:cs typeface="Arial" panose="020B0604020202020204"/>
              </a:rPr>
              <a:t>3)/3 </a:t>
            </a:r>
            <a:r>
              <a:rPr sz="2400" dirty="0">
                <a:latin typeface="微软雅黑" panose="020B0503020204020204" pitchFamily="34" charset="-122"/>
                <a:ea typeface="微软雅黑" panose="020B0503020204020204" pitchFamily="34" charset="-122"/>
                <a:cs typeface="Arial" panose="020B0604020202020204"/>
              </a:rPr>
              <a:t>+ 1 = </a:t>
            </a:r>
            <a:r>
              <a:rPr sz="2400" spc="-5" dirty="0">
                <a:latin typeface="微软雅黑" panose="020B0503020204020204" pitchFamily="34" charset="-122"/>
                <a:ea typeface="微软雅黑" panose="020B0503020204020204" pitchFamily="34" charset="-122"/>
                <a:cs typeface="Arial" panose="020B0604020202020204"/>
              </a:rPr>
              <a:t>2.33</a:t>
            </a:r>
            <a:r>
              <a:rPr sz="2400" spc="-90" dirty="0">
                <a:latin typeface="微软雅黑" panose="020B0503020204020204" pitchFamily="34" charset="-122"/>
                <a:ea typeface="微软雅黑" panose="020B0503020204020204" pitchFamily="34" charset="-122"/>
                <a:cs typeface="Arial" panose="020B0604020202020204"/>
              </a:rPr>
              <a:t> </a:t>
            </a:r>
            <a:r>
              <a:rPr lang="en-US" altLang="zh-CN" sz="2400" spc="-90" dirty="0">
                <a:latin typeface="微软雅黑" panose="020B0503020204020204" pitchFamily="34" charset="-122"/>
                <a:ea typeface="微软雅黑" panose="020B0503020204020204" pitchFamily="34" charset="-122"/>
                <a:cs typeface="Arial" panose="020B0604020202020204"/>
              </a:rPr>
              <a:t> </a:t>
            </a:r>
            <a:r>
              <a:rPr sz="2400" b="1" spc="-5" dirty="0">
                <a:solidFill>
                  <a:srgbClr val="FF0000"/>
                </a:solidFill>
                <a:latin typeface="微软雅黑" panose="020B0503020204020204" pitchFamily="34" charset="-122"/>
                <a:ea typeface="微软雅黑" panose="020B0503020204020204" pitchFamily="34" charset="-122"/>
                <a:cs typeface="Arial" panose="020B0604020202020204"/>
              </a:rPr>
              <a:t>:\</a:t>
            </a:r>
            <a:endParaRPr sz="2400" b="1" dirty="0">
              <a:solidFill>
                <a:srgbClr val="FF0000"/>
              </a:solidFill>
              <a:latin typeface="微软雅黑" panose="020B0503020204020204" pitchFamily="34" charset="-122"/>
              <a:ea typeface="微软雅黑" panose="020B0503020204020204" pitchFamily="34" charset="-122"/>
              <a:cs typeface="Arial" panose="020B0604020202020204"/>
            </a:endParaRPr>
          </a:p>
        </p:txBody>
      </p:sp>
      <p:sp>
        <p:nvSpPr>
          <p:cNvPr id="11" name="文本框 10"/>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12"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p:cNvSpPr txBox="1"/>
          <p:nvPr/>
        </p:nvSpPr>
        <p:spPr>
          <a:xfrm>
            <a:off x="411290" y="1302913"/>
            <a:ext cx="8984981" cy="35137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zh-CN" altLang="en-US" sz="2200" spc="-5" dirty="0">
                <a:latin typeface="微软雅黑" panose="020B0503020204020204" pitchFamily="34" charset="-122"/>
                <a:ea typeface="微软雅黑" panose="020B0503020204020204" pitchFamily="34" charset="-122"/>
              </a:rPr>
              <a:t>在实际中：常用零填充边框</a:t>
            </a:r>
            <a:endParaRPr lang="en-US" sz="2200" dirty="0">
              <a:latin typeface="微软雅黑" panose="020B0503020204020204" pitchFamily="34" charset="-122"/>
              <a:ea typeface="微软雅黑" panose="020B0503020204020204" pitchFamily="34" charset="-122"/>
            </a:endParaRPr>
          </a:p>
        </p:txBody>
      </p:sp>
      <p:graphicFrame>
        <p:nvGraphicFramePr>
          <p:cNvPr id="4" name="object 6"/>
          <p:cNvGraphicFramePr>
            <a:graphicFrameLocks noGrp="1"/>
          </p:cNvGraphicFramePr>
          <p:nvPr/>
        </p:nvGraphicFramePr>
        <p:xfrm>
          <a:off x="1116057" y="2134429"/>
          <a:ext cx="2680330" cy="3531592"/>
        </p:xfrm>
        <a:graphic>
          <a:graphicData uri="http://schemas.openxmlformats.org/drawingml/2006/table">
            <a:tbl>
              <a:tblPr firstRow="1" bandRow="1">
                <a:tableStyleId>{2D5ABB26-0587-4C30-8999-92F81FD0307C}</a:tableStyleId>
              </a:tblPr>
              <a:tblGrid>
                <a:gridCol w="297815"/>
                <a:gridCol w="297815"/>
                <a:gridCol w="297814"/>
                <a:gridCol w="297815"/>
                <a:gridCol w="297815"/>
                <a:gridCol w="297814"/>
                <a:gridCol w="297814"/>
                <a:gridCol w="297814"/>
                <a:gridCol w="297814"/>
              </a:tblGrid>
              <a:tr h="392399">
                <a:tc>
                  <a:txBody>
                    <a:bodyPr/>
                    <a:lstStyle/>
                    <a:p>
                      <a:pPr marR="19685" algn="ctr">
                        <a:lnSpc>
                          <a:spcPct val="100000"/>
                        </a:lnSpc>
                        <a:spcBef>
                          <a:spcPts val="615"/>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1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marL="85725">
                        <a:lnSpc>
                          <a:spcPct val="100000"/>
                        </a:lnSpc>
                        <a:spcBef>
                          <a:spcPts val="615"/>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1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marL="85725">
                        <a:lnSpc>
                          <a:spcPct val="100000"/>
                        </a:lnSpc>
                        <a:spcBef>
                          <a:spcPts val="615"/>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1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marL="85725">
                        <a:lnSpc>
                          <a:spcPct val="100000"/>
                        </a:lnSpc>
                        <a:spcBef>
                          <a:spcPts val="615"/>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1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marL="85090">
                        <a:lnSpc>
                          <a:spcPct val="100000"/>
                        </a:lnSpc>
                        <a:spcBef>
                          <a:spcPts val="615"/>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1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marL="85725">
                        <a:lnSpc>
                          <a:spcPct val="100000"/>
                        </a:lnSpc>
                        <a:spcBef>
                          <a:spcPts val="615"/>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1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r>
              <a:tr h="392400">
                <a:tc>
                  <a:txBody>
                    <a:bodyPr/>
                    <a:lstStyle/>
                    <a:p>
                      <a:pPr marR="19685" algn="ctr">
                        <a:lnSpc>
                          <a:spcPct val="100000"/>
                        </a:lnSpc>
                        <a:spcBef>
                          <a:spcPts val="620"/>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7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r>
              <a:tr h="392399">
                <a:tc>
                  <a:txBody>
                    <a:bodyPr/>
                    <a:lstStyle/>
                    <a:p>
                      <a:pPr marR="19685" algn="ctr">
                        <a:lnSpc>
                          <a:spcPct val="100000"/>
                        </a:lnSpc>
                        <a:spcBef>
                          <a:spcPts val="620"/>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7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r>
              <a:tr h="392399">
                <a:tc>
                  <a:txBody>
                    <a:bodyPr/>
                    <a:lstStyle/>
                    <a:p>
                      <a:pPr marR="19685" algn="ctr">
                        <a:lnSpc>
                          <a:spcPct val="100000"/>
                        </a:lnSpc>
                        <a:spcBef>
                          <a:spcPts val="615"/>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1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r>
              <a:tr h="392399">
                <a:tc>
                  <a:txBody>
                    <a:bodyPr/>
                    <a:lstStyle/>
                    <a:p>
                      <a:pPr marR="19685" algn="ctr">
                        <a:lnSpc>
                          <a:spcPct val="100000"/>
                        </a:lnSpc>
                        <a:spcBef>
                          <a:spcPts val="620"/>
                        </a:spcBef>
                      </a:pPr>
                      <a:r>
                        <a:rPr sz="1400" dirty="0">
                          <a:latin typeface="Arial" panose="020B0604020202020204"/>
                          <a:cs typeface="Arial" panose="020B0604020202020204"/>
                        </a:rPr>
                        <a:t>0</a:t>
                      </a:r>
                      <a:endParaRPr sz="1400">
                        <a:latin typeface="Arial" panose="020B0604020202020204"/>
                        <a:cs typeface="Arial" panose="020B0604020202020204"/>
                      </a:endParaRPr>
                    </a:p>
                  </a:txBody>
                  <a:tcPr marL="0" marR="0" marT="787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r>
              <a:tr h="392399">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r>
              <a:tr h="392399">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r>
              <a:tr h="392399">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r>
              <a:tr h="392399">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c>
                  <a:txBody>
                    <a:bodyPr/>
                    <a:lstStyle/>
                    <a:p>
                      <a:pPr>
                        <a:lnSpc>
                          <a:spcPct val="100000"/>
                        </a:lnSpc>
                      </a:pPr>
                      <a:endParaRPr sz="2100" dirty="0">
                        <a:latin typeface="Times New Roman" panose="02020603050405020304"/>
                        <a:cs typeface="Times New Roman" panose="02020603050405020304"/>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D9D9"/>
                    </a:solidFill>
                  </a:tcPr>
                </a:tc>
              </a:tr>
            </a:tbl>
          </a:graphicData>
        </a:graphic>
      </p:graphicFrame>
      <p:sp>
        <p:nvSpPr>
          <p:cNvPr id="5" name="object 7"/>
          <p:cNvSpPr txBox="1"/>
          <p:nvPr/>
        </p:nvSpPr>
        <p:spPr>
          <a:xfrm>
            <a:off x="4501153" y="1389378"/>
            <a:ext cx="6545788" cy="1359346"/>
          </a:xfrm>
          <a:prstGeom prst="rect">
            <a:avLst/>
          </a:prstGeom>
        </p:spPr>
        <p:txBody>
          <a:bodyPr vert="horz" wrap="square" lIns="0" tIns="12700" rIns="0" bIns="0" rtlCol="0">
            <a:spAutoFit/>
          </a:bodyPr>
          <a:lstStyle/>
          <a:p>
            <a:pPr marL="12700">
              <a:lnSpc>
                <a:spcPts val="3500"/>
              </a:lnSpc>
              <a:spcBef>
                <a:spcPts val="100"/>
              </a:spcBef>
            </a:pPr>
            <a:r>
              <a:rPr lang="zh-CN" altLang="en-US" sz="2200" spc="-5" dirty="0">
                <a:latin typeface="微软雅黑" panose="020B0503020204020204" pitchFamily="34" charset="-122"/>
                <a:ea typeface="微软雅黑" panose="020B0503020204020204" pitchFamily="34" charset="-122"/>
                <a:cs typeface="Arial" panose="020B0604020202020204"/>
              </a:rPr>
              <a:t>例如</a:t>
            </a:r>
            <a:r>
              <a:rPr sz="2200" spc="-5" dirty="0">
                <a:latin typeface="微软雅黑" panose="020B0503020204020204" pitchFamily="34" charset="-122"/>
                <a:ea typeface="微软雅黑" panose="020B0503020204020204" pitchFamily="34" charset="-122"/>
                <a:cs typeface="Arial" panose="020B0604020202020204"/>
              </a:rPr>
              <a:t>. </a:t>
            </a:r>
            <a:r>
              <a:rPr lang="zh-CN" altLang="en-US" sz="2200" spc="-5" dirty="0">
                <a:latin typeface="微软雅黑" panose="020B0503020204020204" pitchFamily="34" charset="-122"/>
                <a:ea typeface="微软雅黑" panose="020B0503020204020204" pitchFamily="34" charset="-122"/>
                <a:cs typeface="Arial" panose="020B0604020202020204"/>
              </a:rPr>
              <a:t>输入图片大小为</a:t>
            </a:r>
            <a:r>
              <a:rPr sz="2200" spc="-10" dirty="0">
                <a:latin typeface="微软雅黑" panose="020B0503020204020204" pitchFamily="34" charset="-122"/>
                <a:ea typeface="微软雅黑" panose="020B0503020204020204" pitchFamily="34" charset="-122"/>
                <a:cs typeface="Arial" panose="020B0604020202020204"/>
              </a:rPr>
              <a:t> </a:t>
            </a:r>
            <a:r>
              <a:rPr sz="2200" spc="-5" dirty="0">
                <a:latin typeface="微软雅黑" panose="020B0503020204020204" pitchFamily="34" charset="-122"/>
                <a:ea typeface="微软雅黑" panose="020B0503020204020204" pitchFamily="34" charset="-122"/>
                <a:cs typeface="Arial" panose="020B0604020202020204"/>
              </a:rPr>
              <a:t>7x7</a:t>
            </a:r>
            <a:endParaRPr sz="2200" dirty="0">
              <a:latin typeface="微软雅黑" panose="020B0503020204020204" pitchFamily="34" charset="-122"/>
              <a:ea typeface="微软雅黑" panose="020B0503020204020204" pitchFamily="34" charset="-122"/>
              <a:cs typeface="Arial" panose="020B0604020202020204"/>
            </a:endParaRPr>
          </a:p>
          <a:p>
            <a:pPr marL="12700">
              <a:lnSpc>
                <a:spcPts val="3500"/>
              </a:lnSpc>
            </a:pPr>
            <a:r>
              <a:rPr sz="2200" b="1" spc="-5" dirty="0">
                <a:latin typeface="微软雅黑" panose="020B0503020204020204" pitchFamily="34" charset="-122"/>
                <a:ea typeface="微软雅黑" panose="020B0503020204020204" pitchFamily="34" charset="-122"/>
                <a:cs typeface="Arial" panose="020B0604020202020204"/>
              </a:rPr>
              <a:t>3x3 </a:t>
            </a:r>
            <a:r>
              <a:rPr lang="zh-CN" altLang="en-US" sz="2200" spc="-5" dirty="0">
                <a:latin typeface="微软雅黑" panose="020B0503020204020204" pitchFamily="34" charset="-122"/>
                <a:ea typeface="微软雅黑" panose="020B0503020204020204" pitchFamily="34" charset="-122"/>
                <a:cs typeface="Arial" panose="020B0604020202020204"/>
              </a:rPr>
              <a:t>滤波器</a:t>
            </a:r>
            <a:r>
              <a:rPr sz="2200" spc="-5" dirty="0">
                <a:latin typeface="微软雅黑" panose="020B0503020204020204" pitchFamily="34" charset="-122"/>
                <a:ea typeface="微软雅黑" panose="020B0503020204020204" pitchFamily="34" charset="-122"/>
                <a:cs typeface="Arial" panose="020B0604020202020204"/>
              </a:rPr>
              <a:t>, </a:t>
            </a:r>
            <a:r>
              <a:rPr lang="zh-CN" altLang="en-US" sz="2200" b="1" spc="-5" dirty="0">
                <a:latin typeface="微软雅黑" panose="020B0503020204020204" pitchFamily="34" charset="-122"/>
                <a:ea typeface="微软雅黑" panose="020B0503020204020204" pitchFamily="34" charset="-122"/>
                <a:cs typeface="Arial" panose="020B0604020202020204"/>
              </a:rPr>
              <a:t>步长</a:t>
            </a:r>
            <a:r>
              <a:rPr lang="zh-CN" altLang="en-US" sz="2200" spc="-5" dirty="0">
                <a:latin typeface="微软雅黑" panose="020B0503020204020204" pitchFamily="34" charset="-122"/>
                <a:ea typeface="微软雅黑" panose="020B0503020204020204" pitchFamily="34" charset="-122"/>
                <a:cs typeface="Arial" panose="020B0604020202020204"/>
              </a:rPr>
              <a:t>设置为</a:t>
            </a:r>
            <a:r>
              <a:rPr lang="en-US" altLang="zh-CN" sz="2200" b="1" spc="-5" dirty="0">
                <a:latin typeface="微软雅黑" panose="020B0503020204020204" pitchFamily="34" charset="-122"/>
                <a:ea typeface="微软雅黑" panose="020B0503020204020204" pitchFamily="34" charset="-122"/>
                <a:cs typeface="Arial" panose="020B0604020202020204"/>
              </a:rPr>
              <a:t>1</a:t>
            </a:r>
            <a:endParaRPr sz="2200" dirty="0">
              <a:latin typeface="微软雅黑" panose="020B0503020204020204" pitchFamily="34" charset="-122"/>
              <a:ea typeface="微软雅黑" panose="020B0503020204020204" pitchFamily="34" charset="-122"/>
              <a:cs typeface="Arial" panose="020B0604020202020204"/>
            </a:endParaRPr>
          </a:p>
          <a:p>
            <a:pPr marL="12700">
              <a:lnSpc>
                <a:spcPts val="3500"/>
              </a:lnSpc>
            </a:pPr>
            <a:r>
              <a:rPr lang="zh-CN" altLang="en-US" sz="2200" b="1" spc="-5" dirty="0">
                <a:latin typeface="微软雅黑" panose="020B0503020204020204" pitchFamily="34" charset="-122"/>
                <a:ea typeface="微软雅黑" panose="020B0503020204020204" pitchFamily="34" charset="-122"/>
                <a:cs typeface="Arial" panose="020B0604020202020204"/>
              </a:rPr>
              <a:t>具有</a:t>
            </a:r>
            <a:r>
              <a:rPr lang="en-US" altLang="zh-CN" sz="2200" b="1" spc="-5" dirty="0">
                <a:latin typeface="微软雅黑" panose="020B0503020204020204" pitchFamily="34" charset="-122"/>
                <a:ea typeface="微软雅黑" panose="020B0503020204020204" pitchFamily="34" charset="-122"/>
                <a:cs typeface="Arial" panose="020B0604020202020204"/>
              </a:rPr>
              <a:t>1</a:t>
            </a:r>
            <a:r>
              <a:rPr lang="zh-CN" altLang="en-US" sz="2200" b="1" spc="-5" dirty="0">
                <a:latin typeface="微软雅黑" panose="020B0503020204020204" pitchFamily="34" charset="-122"/>
                <a:ea typeface="微软雅黑" panose="020B0503020204020204" pitchFamily="34" charset="-122"/>
                <a:cs typeface="Arial" panose="020B0604020202020204"/>
              </a:rPr>
              <a:t>个像素边框的填充 </a:t>
            </a:r>
            <a:r>
              <a:rPr sz="2200" spc="-5" dirty="0">
                <a:latin typeface="微软雅黑" panose="020B0503020204020204" pitchFamily="34" charset="-122"/>
                <a:ea typeface="微软雅黑" panose="020B0503020204020204" pitchFamily="34" charset="-122"/>
                <a:cs typeface="Arial" panose="020B0604020202020204"/>
              </a:rPr>
              <a:t>=&gt;</a:t>
            </a:r>
            <a:r>
              <a:rPr lang="en-US" altLang="zh-CN" sz="2200" spc="-5" dirty="0">
                <a:latin typeface="微软雅黑" panose="020B0503020204020204" pitchFamily="34" charset="-122"/>
                <a:ea typeface="微软雅黑" panose="020B0503020204020204" pitchFamily="34" charset="-122"/>
                <a:cs typeface="Arial" panose="020B0604020202020204"/>
              </a:rPr>
              <a:t> </a:t>
            </a:r>
            <a:r>
              <a:rPr lang="zh-CN" altLang="en-US" sz="2200" spc="-5" dirty="0">
                <a:latin typeface="微软雅黑" panose="020B0503020204020204" pitchFamily="34" charset="-122"/>
                <a:ea typeface="微软雅黑" panose="020B0503020204020204" pitchFamily="34" charset="-122"/>
                <a:cs typeface="Arial" panose="020B0604020202020204"/>
              </a:rPr>
              <a:t>输出大小为？</a:t>
            </a:r>
            <a:endParaRPr sz="2200" dirty="0">
              <a:latin typeface="微软雅黑" panose="020B0503020204020204" pitchFamily="34" charset="-122"/>
              <a:ea typeface="微软雅黑" panose="020B0503020204020204" pitchFamily="34" charset="-122"/>
              <a:cs typeface="Arial" panose="020B0604020202020204"/>
            </a:endParaRPr>
          </a:p>
        </p:txBody>
      </p:sp>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7" name="object 5"/>
          <p:cNvSpPr txBox="1"/>
          <p:nvPr/>
        </p:nvSpPr>
        <p:spPr>
          <a:xfrm>
            <a:off x="7264141" y="6272791"/>
            <a:ext cx="3690173" cy="384721"/>
          </a:xfrm>
          <a:prstGeom prst="rect">
            <a:avLst/>
          </a:prstGeom>
        </p:spPr>
        <p:txBody>
          <a:bodyPr vert="horz" wrap="square" lIns="0" tIns="12700" rIns="0" bIns="0" rtlCol="0">
            <a:spAutoFit/>
          </a:bodyPr>
          <a:lstStyle/>
          <a:p>
            <a:pPr marL="12700">
              <a:lnSpc>
                <a:spcPts val="2865"/>
              </a:lnSpc>
            </a:pPr>
            <a:r>
              <a:rPr sz="2400" b="1" dirty="0">
                <a:solidFill>
                  <a:srgbClr val="008000"/>
                </a:solidFill>
                <a:latin typeface="微软雅黑" panose="020B0503020204020204" pitchFamily="34" charset="-122"/>
                <a:ea typeface="微软雅黑" panose="020B0503020204020204" pitchFamily="34" charset="-122"/>
                <a:cs typeface="Arial" panose="020B0604020202020204"/>
              </a:rPr>
              <a:t>(N </a:t>
            </a:r>
            <a:r>
              <a:rPr lang="en-US" altLang="zh-CN" sz="2400" b="1" dirty="0">
                <a:solidFill>
                  <a:srgbClr val="008000"/>
                </a:solidFill>
                <a:latin typeface="微软雅黑" panose="020B0503020204020204" pitchFamily="34" charset="-122"/>
                <a:ea typeface="微软雅黑" panose="020B0503020204020204" pitchFamily="34" charset="-122"/>
                <a:cs typeface="Arial" panose="020B0604020202020204"/>
              </a:rPr>
              <a:t>–</a:t>
            </a:r>
            <a:r>
              <a:rPr sz="2400" b="1" dirty="0">
                <a:solidFill>
                  <a:srgbClr val="008000"/>
                </a:solidFill>
                <a:latin typeface="微软雅黑" panose="020B0503020204020204" pitchFamily="34" charset="-122"/>
                <a:ea typeface="微软雅黑" panose="020B0503020204020204" pitchFamily="34" charset="-122"/>
                <a:cs typeface="Arial" panose="020B0604020202020204"/>
              </a:rPr>
              <a:t> </a:t>
            </a:r>
            <a:r>
              <a:rPr sz="2400" b="1" spc="-5" dirty="0">
                <a:solidFill>
                  <a:srgbClr val="008000"/>
                </a:solidFill>
                <a:latin typeface="微软雅黑" panose="020B0503020204020204" pitchFamily="34" charset="-122"/>
                <a:ea typeface="微软雅黑" panose="020B0503020204020204" pitchFamily="34" charset="-122"/>
                <a:cs typeface="Arial" panose="020B0604020202020204"/>
              </a:rPr>
              <a:t>F</a:t>
            </a:r>
            <a:r>
              <a:rPr lang="en-US" sz="2400" b="1" spc="-5" dirty="0">
                <a:solidFill>
                  <a:srgbClr val="008000"/>
                </a:solidFill>
                <a:latin typeface="微软雅黑" panose="020B0503020204020204" pitchFamily="34" charset="-122"/>
                <a:ea typeface="微软雅黑" panose="020B0503020204020204" pitchFamily="34" charset="-122"/>
                <a:cs typeface="Arial" panose="020B0604020202020204"/>
              </a:rPr>
              <a:t>+2P</a:t>
            </a:r>
            <a:r>
              <a:rPr sz="2400" b="1" spc="-5" dirty="0">
                <a:solidFill>
                  <a:srgbClr val="008000"/>
                </a:solidFill>
                <a:latin typeface="微软雅黑" panose="020B0503020204020204" pitchFamily="34" charset="-122"/>
                <a:ea typeface="微软雅黑" panose="020B0503020204020204" pitchFamily="34" charset="-122"/>
                <a:cs typeface="Arial" panose="020B0604020202020204"/>
              </a:rPr>
              <a:t>) </a:t>
            </a:r>
            <a:r>
              <a:rPr sz="2400" b="1" dirty="0">
                <a:solidFill>
                  <a:srgbClr val="008000"/>
                </a:solidFill>
                <a:latin typeface="微软雅黑" panose="020B0503020204020204" pitchFamily="34" charset="-122"/>
                <a:ea typeface="微软雅黑" panose="020B0503020204020204" pitchFamily="34" charset="-122"/>
                <a:cs typeface="Arial" panose="020B0604020202020204"/>
              </a:rPr>
              <a:t>/ stride +</a:t>
            </a:r>
            <a:r>
              <a:rPr sz="2400" b="1" spc="-135" dirty="0">
                <a:solidFill>
                  <a:srgbClr val="008000"/>
                </a:solidFill>
                <a:latin typeface="微软雅黑" panose="020B0503020204020204" pitchFamily="34" charset="-122"/>
                <a:ea typeface="微软雅黑" panose="020B0503020204020204" pitchFamily="34" charset="-122"/>
                <a:cs typeface="Arial" panose="020B0604020202020204"/>
              </a:rPr>
              <a:t> </a:t>
            </a:r>
            <a:r>
              <a:rPr sz="2400" b="1" dirty="0">
                <a:solidFill>
                  <a:srgbClr val="008000"/>
                </a:solidFill>
                <a:latin typeface="微软雅黑" panose="020B0503020204020204" pitchFamily="34" charset="-122"/>
                <a:ea typeface="微软雅黑" panose="020B0503020204020204" pitchFamily="34" charset="-122"/>
                <a:cs typeface="Arial" panose="020B0604020202020204"/>
              </a:rPr>
              <a:t>1</a:t>
            </a:r>
            <a:endParaRPr sz="2400" b="1" dirty="0">
              <a:solidFill>
                <a:srgbClr val="008000"/>
              </a:solidFill>
              <a:latin typeface="微软雅黑" panose="020B0503020204020204" pitchFamily="34" charset="-122"/>
              <a:ea typeface="微软雅黑" panose="020B0503020204020204" pitchFamily="34" charset="-122"/>
              <a:cs typeface="Arial" panose="020B0604020202020204"/>
            </a:endParaRPr>
          </a:p>
        </p:txBody>
      </p:sp>
      <p:sp>
        <p:nvSpPr>
          <p:cNvPr id="2" name="矩形 1"/>
          <p:cNvSpPr/>
          <p:nvPr/>
        </p:nvSpPr>
        <p:spPr>
          <a:xfrm>
            <a:off x="4422484" y="2835297"/>
            <a:ext cx="860172" cy="541174"/>
          </a:xfrm>
          <a:prstGeom prst="rect">
            <a:avLst/>
          </a:prstGeom>
        </p:spPr>
        <p:txBody>
          <a:bodyPr wrap="none">
            <a:spAutoFit/>
          </a:bodyPr>
          <a:lstStyle/>
          <a:p>
            <a:pPr marL="12700">
              <a:lnSpc>
                <a:spcPts val="3500"/>
              </a:lnSpc>
            </a:pPr>
            <a:r>
              <a:rPr lang="en-US" altLang="zh-CN" sz="2400" b="1" spc="-5" dirty="0">
                <a:solidFill>
                  <a:srgbClr val="C00000"/>
                </a:solidFill>
                <a:latin typeface="微软雅黑" panose="020B0503020204020204" pitchFamily="34" charset="-122"/>
                <a:ea typeface="微软雅黑" panose="020B0503020204020204" pitchFamily="34" charset="-122"/>
                <a:cs typeface="Arial" panose="020B0604020202020204"/>
              </a:rPr>
              <a:t>7x7!</a:t>
            </a:r>
            <a:endParaRPr lang="en-US" altLang="zh-CN" sz="2400" dirty="0">
              <a:solidFill>
                <a:srgbClr val="C00000"/>
              </a:solidFill>
              <a:latin typeface="微软雅黑" panose="020B0503020204020204" pitchFamily="34" charset="-122"/>
              <a:ea typeface="微软雅黑" panose="020B0503020204020204" pitchFamily="34" charset="-122"/>
              <a:cs typeface="Arial" panose="020B0604020202020204"/>
            </a:endParaRPr>
          </a:p>
        </p:txBody>
      </p:sp>
      <p:sp>
        <p:nvSpPr>
          <p:cNvPr id="8" name="object 3"/>
          <p:cNvSpPr txBox="1"/>
          <p:nvPr/>
        </p:nvSpPr>
        <p:spPr>
          <a:xfrm>
            <a:off x="4501153" y="3521112"/>
            <a:ext cx="6453162" cy="2705869"/>
          </a:xfrm>
          <a:prstGeom prst="rect">
            <a:avLst/>
          </a:prstGeom>
        </p:spPr>
        <p:txBody>
          <a:bodyPr vert="horz" wrap="square" lIns="0" tIns="12700" rIns="0" bIns="0" rtlCol="0">
            <a:spAutoFit/>
          </a:bodyPr>
          <a:lstStyle/>
          <a:p>
            <a:pPr marL="12700" marR="5080" algn="just">
              <a:lnSpc>
                <a:spcPts val="3500"/>
              </a:lnSpc>
            </a:pPr>
            <a:r>
              <a:rPr lang="zh-CN" altLang="en-US" sz="2200" spc="-5" dirty="0">
                <a:latin typeface="微软雅黑" panose="020B0503020204020204" pitchFamily="34" charset="-122"/>
                <a:ea typeface="微软雅黑" panose="020B0503020204020204" pitchFamily="34" charset="-122"/>
                <a:cs typeface="Arial" panose="020B0604020202020204"/>
              </a:rPr>
              <a:t>通常，常见的情况是，卷积层步长设置为</a:t>
            </a:r>
            <a:r>
              <a:rPr lang="en-US" altLang="zh-CN" sz="2200" spc="-5" dirty="0">
                <a:latin typeface="微软雅黑" panose="020B0503020204020204" pitchFamily="34" charset="-122"/>
                <a:ea typeface="微软雅黑" panose="020B0503020204020204" pitchFamily="34" charset="-122"/>
                <a:cs typeface="Arial" panose="020B0604020202020204"/>
              </a:rPr>
              <a:t>1</a:t>
            </a:r>
            <a:r>
              <a:rPr lang="zh-CN" altLang="en-US" sz="2200" spc="-5" dirty="0">
                <a:latin typeface="微软雅黑" panose="020B0503020204020204" pitchFamily="34" charset="-122"/>
                <a:ea typeface="微软雅黑" panose="020B0503020204020204" pitchFamily="34" charset="-122"/>
                <a:cs typeface="Arial" panose="020B0604020202020204"/>
              </a:rPr>
              <a:t>，滤波器大小为</a:t>
            </a:r>
            <a:r>
              <a:rPr lang="en-US" altLang="zh-CN" sz="2200" spc="-5" dirty="0" err="1">
                <a:latin typeface="微软雅黑" panose="020B0503020204020204" pitchFamily="34" charset="-122"/>
                <a:ea typeface="微软雅黑" panose="020B0503020204020204" pitchFamily="34" charset="-122"/>
                <a:cs typeface="Arial" panose="020B0604020202020204"/>
              </a:rPr>
              <a:t>FxF</a:t>
            </a:r>
            <a:r>
              <a:rPr lang="zh-CN" altLang="en-US" sz="2200" spc="-5" dirty="0">
                <a:latin typeface="微软雅黑" panose="020B0503020204020204" pitchFamily="34" charset="-122"/>
                <a:ea typeface="微软雅黑" panose="020B0503020204020204" pitchFamily="34" charset="-122"/>
                <a:cs typeface="Arial" panose="020B0604020202020204"/>
              </a:rPr>
              <a:t>，则一般使用（</a:t>
            </a:r>
            <a:r>
              <a:rPr lang="en-US" altLang="zh-CN" sz="2200" spc="-5" dirty="0">
                <a:latin typeface="微软雅黑" panose="020B0503020204020204" pitchFamily="34" charset="-122"/>
                <a:ea typeface="微软雅黑" panose="020B0503020204020204" pitchFamily="34" charset="-122"/>
                <a:cs typeface="Arial" panose="020B0604020202020204"/>
              </a:rPr>
              <a:t>F-1</a:t>
            </a:r>
            <a:r>
              <a:rPr lang="zh-CN" altLang="en-US" sz="2200" spc="-5" dirty="0">
                <a:latin typeface="微软雅黑" panose="020B0503020204020204" pitchFamily="34" charset="-122"/>
                <a:ea typeface="微软雅黑" panose="020B0503020204020204" pitchFamily="34" charset="-122"/>
                <a:cs typeface="Arial" panose="020B0604020202020204"/>
              </a:rPr>
              <a:t>）</a:t>
            </a:r>
            <a:r>
              <a:rPr lang="en-US" altLang="zh-CN" sz="2200" spc="-5" dirty="0">
                <a:latin typeface="微软雅黑" panose="020B0503020204020204" pitchFamily="34" charset="-122"/>
                <a:ea typeface="微软雅黑" panose="020B0503020204020204" pitchFamily="34" charset="-122"/>
                <a:cs typeface="Arial" panose="020B0604020202020204"/>
              </a:rPr>
              <a:t>/ 2</a:t>
            </a:r>
            <a:r>
              <a:rPr lang="zh-CN" altLang="en-US" sz="2200" spc="-5" dirty="0">
                <a:latin typeface="微软雅黑" panose="020B0503020204020204" pitchFamily="34" charset="-122"/>
                <a:ea typeface="微软雅黑" panose="020B0503020204020204" pitchFamily="34" charset="-122"/>
                <a:cs typeface="Arial" panose="020B0604020202020204"/>
              </a:rPr>
              <a:t>个像素进行零填充（将在空间上保留大小）</a:t>
            </a:r>
            <a:endParaRPr lang="en-US" altLang="zh-CN" sz="2200" spc="-5" dirty="0">
              <a:latin typeface="微软雅黑" panose="020B0503020204020204" pitchFamily="34" charset="-122"/>
              <a:ea typeface="微软雅黑" panose="020B0503020204020204" pitchFamily="34" charset="-122"/>
              <a:cs typeface="Arial" panose="020B0604020202020204"/>
            </a:endParaRPr>
          </a:p>
          <a:p>
            <a:pPr marL="12700" marR="5080" algn="just">
              <a:lnSpc>
                <a:spcPts val="3500"/>
              </a:lnSpc>
            </a:pPr>
            <a:r>
              <a:rPr lang="zh-CN" altLang="en-US" sz="2200" spc="-5" dirty="0">
                <a:solidFill>
                  <a:srgbClr val="0000FF"/>
                </a:solidFill>
                <a:latin typeface="微软雅黑" panose="020B0503020204020204" pitchFamily="34" charset="-122"/>
                <a:ea typeface="微软雅黑" panose="020B0503020204020204" pitchFamily="34" charset="-122"/>
                <a:cs typeface="Arial" panose="020B0604020202020204"/>
              </a:rPr>
              <a:t>例如</a:t>
            </a:r>
            <a:r>
              <a:rPr sz="2200" spc="-5" dirty="0">
                <a:solidFill>
                  <a:srgbClr val="0000FF"/>
                </a:solidFill>
                <a:latin typeface="微软雅黑" panose="020B0503020204020204" pitchFamily="34" charset="-122"/>
                <a:ea typeface="微软雅黑" panose="020B0503020204020204" pitchFamily="34" charset="-122"/>
                <a:cs typeface="Arial" panose="020B0604020202020204"/>
              </a:rPr>
              <a:t>. </a:t>
            </a:r>
            <a:r>
              <a:rPr sz="2200" dirty="0">
                <a:solidFill>
                  <a:srgbClr val="0000FF"/>
                </a:solidFill>
                <a:latin typeface="微软雅黑" panose="020B0503020204020204" pitchFamily="34" charset="-122"/>
                <a:ea typeface="微软雅黑" panose="020B0503020204020204" pitchFamily="34" charset="-122"/>
                <a:cs typeface="Arial" panose="020B0604020202020204"/>
              </a:rPr>
              <a:t>F = 3 </a:t>
            </a:r>
            <a:r>
              <a:rPr sz="2200" spc="-5" dirty="0">
                <a:solidFill>
                  <a:srgbClr val="0000FF"/>
                </a:solidFill>
                <a:latin typeface="微软雅黑" panose="020B0503020204020204" pitchFamily="34" charset="-122"/>
                <a:ea typeface="微软雅黑" panose="020B0503020204020204" pitchFamily="34" charset="-122"/>
                <a:cs typeface="Arial" panose="020B0604020202020204"/>
              </a:rPr>
              <a:t>=&gt; </a:t>
            </a:r>
            <a:r>
              <a:rPr sz="2200" dirty="0">
                <a:solidFill>
                  <a:srgbClr val="0000FF"/>
                </a:solidFill>
                <a:latin typeface="微软雅黑" panose="020B0503020204020204" pitchFamily="34" charset="-122"/>
                <a:ea typeface="微软雅黑" panose="020B0503020204020204" pitchFamily="34" charset="-122"/>
                <a:cs typeface="Arial" panose="020B0604020202020204"/>
              </a:rPr>
              <a:t>zero </a:t>
            </a:r>
            <a:r>
              <a:rPr sz="2200" spc="-5" dirty="0">
                <a:solidFill>
                  <a:srgbClr val="0000FF"/>
                </a:solidFill>
                <a:latin typeface="微软雅黑" panose="020B0503020204020204" pitchFamily="34" charset="-122"/>
                <a:ea typeface="微软雅黑" panose="020B0503020204020204" pitchFamily="34" charset="-122"/>
                <a:cs typeface="Arial" panose="020B0604020202020204"/>
              </a:rPr>
              <a:t>pad with</a:t>
            </a:r>
            <a:r>
              <a:rPr sz="2200" spc="-114" dirty="0">
                <a:solidFill>
                  <a:srgbClr val="0000FF"/>
                </a:solidFill>
                <a:latin typeface="微软雅黑" panose="020B0503020204020204" pitchFamily="34" charset="-122"/>
                <a:ea typeface="微软雅黑" panose="020B0503020204020204" pitchFamily="34" charset="-122"/>
                <a:cs typeface="Arial" panose="020B0604020202020204"/>
              </a:rPr>
              <a:t> </a:t>
            </a:r>
            <a:r>
              <a:rPr sz="2200" dirty="0">
                <a:solidFill>
                  <a:srgbClr val="0000FF"/>
                </a:solidFill>
                <a:latin typeface="微软雅黑" panose="020B0503020204020204" pitchFamily="34" charset="-122"/>
                <a:ea typeface="微软雅黑" panose="020B0503020204020204" pitchFamily="34" charset="-122"/>
                <a:cs typeface="Arial" panose="020B0604020202020204"/>
              </a:rPr>
              <a:t>1  </a:t>
            </a:r>
            <a:endParaRPr lang="en-US" sz="2200" dirty="0">
              <a:solidFill>
                <a:srgbClr val="0000FF"/>
              </a:solidFill>
              <a:latin typeface="微软雅黑" panose="020B0503020204020204" pitchFamily="34" charset="-122"/>
              <a:ea typeface="微软雅黑" panose="020B0503020204020204" pitchFamily="34" charset="-122"/>
              <a:cs typeface="Arial" panose="020B0604020202020204"/>
            </a:endParaRPr>
          </a:p>
          <a:p>
            <a:pPr marL="504825" marR="2295525" indent="-492760" algn="just">
              <a:lnSpc>
                <a:spcPts val="3500"/>
              </a:lnSpc>
            </a:pPr>
            <a:r>
              <a:rPr sz="2200" dirty="0">
                <a:solidFill>
                  <a:srgbClr val="0000FF"/>
                </a:solidFill>
                <a:latin typeface="微软雅黑" panose="020B0503020204020204" pitchFamily="34" charset="-122"/>
                <a:ea typeface="微软雅黑" panose="020B0503020204020204" pitchFamily="34" charset="-122"/>
                <a:cs typeface="Arial" panose="020B0604020202020204"/>
              </a:rPr>
              <a:t>F = 5 </a:t>
            </a:r>
            <a:r>
              <a:rPr sz="2200" spc="-5" dirty="0">
                <a:solidFill>
                  <a:srgbClr val="0000FF"/>
                </a:solidFill>
                <a:latin typeface="微软雅黑" panose="020B0503020204020204" pitchFamily="34" charset="-122"/>
                <a:ea typeface="微软雅黑" panose="020B0503020204020204" pitchFamily="34" charset="-122"/>
                <a:cs typeface="Arial" panose="020B0604020202020204"/>
              </a:rPr>
              <a:t>=&gt; </a:t>
            </a:r>
            <a:r>
              <a:rPr sz="2200" dirty="0">
                <a:solidFill>
                  <a:srgbClr val="0000FF"/>
                </a:solidFill>
                <a:latin typeface="微软雅黑" panose="020B0503020204020204" pitchFamily="34" charset="-122"/>
                <a:ea typeface="微软雅黑" panose="020B0503020204020204" pitchFamily="34" charset="-122"/>
                <a:cs typeface="Arial" panose="020B0604020202020204"/>
              </a:rPr>
              <a:t>zero </a:t>
            </a:r>
            <a:r>
              <a:rPr sz="2200" spc="-5" dirty="0">
                <a:solidFill>
                  <a:srgbClr val="0000FF"/>
                </a:solidFill>
                <a:latin typeface="微软雅黑" panose="020B0503020204020204" pitchFamily="34" charset="-122"/>
                <a:ea typeface="微软雅黑" panose="020B0503020204020204" pitchFamily="34" charset="-122"/>
                <a:cs typeface="Arial" panose="020B0604020202020204"/>
              </a:rPr>
              <a:t>pad with</a:t>
            </a:r>
            <a:r>
              <a:rPr sz="2200" spc="-120" dirty="0">
                <a:solidFill>
                  <a:srgbClr val="0000FF"/>
                </a:solidFill>
                <a:latin typeface="微软雅黑" panose="020B0503020204020204" pitchFamily="34" charset="-122"/>
                <a:ea typeface="微软雅黑" panose="020B0503020204020204" pitchFamily="34" charset="-122"/>
                <a:cs typeface="Arial" panose="020B0604020202020204"/>
              </a:rPr>
              <a:t> </a:t>
            </a:r>
            <a:r>
              <a:rPr sz="2200" dirty="0">
                <a:solidFill>
                  <a:srgbClr val="0000FF"/>
                </a:solidFill>
                <a:latin typeface="微软雅黑" panose="020B0503020204020204" pitchFamily="34" charset="-122"/>
                <a:ea typeface="微软雅黑" panose="020B0503020204020204" pitchFamily="34" charset="-122"/>
                <a:cs typeface="Arial" panose="020B0604020202020204"/>
              </a:rPr>
              <a:t>2  </a:t>
            </a:r>
            <a:endParaRPr lang="en-US" sz="2200" dirty="0">
              <a:solidFill>
                <a:srgbClr val="0000FF"/>
              </a:solidFill>
              <a:latin typeface="微软雅黑" panose="020B0503020204020204" pitchFamily="34" charset="-122"/>
              <a:ea typeface="微软雅黑" panose="020B0503020204020204" pitchFamily="34" charset="-122"/>
              <a:cs typeface="Arial" panose="020B0604020202020204"/>
            </a:endParaRPr>
          </a:p>
          <a:p>
            <a:pPr marL="504825" marR="2295525" indent="-492760" algn="just">
              <a:lnSpc>
                <a:spcPts val="3500"/>
              </a:lnSpc>
            </a:pPr>
            <a:r>
              <a:rPr sz="2200" dirty="0">
                <a:solidFill>
                  <a:srgbClr val="0000FF"/>
                </a:solidFill>
                <a:latin typeface="微软雅黑" panose="020B0503020204020204" pitchFamily="34" charset="-122"/>
                <a:ea typeface="微软雅黑" panose="020B0503020204020204" pitchFamily="34" charset="-122"/>
                <a:cs typeface="Arial" panose="020B0604020202020204"/>
              </a:rPr>
              <a:t>F = 7 </a:t>
            </a:r>
            <a:r>
              <a:rPr sz="2200" spc="-5" dirty="0">
                <a:solidFill>
                  <a:srgbClr val="0000FF"/>
                </a:solidFill>
                <a:latin typeface="微软雅黑" panose="020B0503020204020204" pitchFamily="34" charset="-122"/>
                <a:ea typeface="微软雅黑" panose="020B0503020204020204" pitchFamily="34" charset="-122"/>
                <a:cs typeface="Arial" panose="020B0604020202020204"/>
              </a:rPr>
              <a:t>=&gt; </a:t>
            </a:r>
            <a:r>
              <a:rPr sz="2200" dirty="0">
                <a:solidFill>
                  <a:srgbClr val="0000FF"/>
                </a:solidFill>
                <a:latin typeface="微软雅黑" panose="020B0503020204020204" pitchFamily="34" charset="-122"/>
                <a:ea typeface="微软雅黑" panose="020B0503020204020204" pitchFamily="34" charset="-122"/>
                <a:cs typeface="Arial" panose="020B0604020202020204"/>
              </a:rPr>
              <a:t>zero </a:t>
            </a:r>
            <a:r>
              <a:rPr sz="2200" spc="-5" dirty="0">
                <a:solidFill>
                  <a:srgbClr val="0000FF"/>
                </a:solidFill>
                <a:latin typeface="微软雅黑" panose="020B0503020204020204" pitchFamily="34" charset="-122"/>
                <a:ea typeface="微软雅黑" panose="020B0503020204020204" pitchFamily="34" charset="-122"/>
                <a:cs typeface="Arial" panose="020B0604020202020204"/>
              </a:rPr>
              <a:t>pad with</a:t>
            </a:r>
            <a:r>
              <a:rPr sz="2200" spc="-120" dirty="0">
                <a:solidFill>
                  <a:srgbClr val="0000FF"/>
                </a:solidFill>
                <a:latin typeface="微软雅黑" panose="020B0503020204020204" pitchFamily="34" charset="-122"/>
                <a:ea typeface="微软雅黑" panose="020B0503020204020204" pitchFamily="34" charset="-122"/>
                <a:cs typeface="Arial" panose="020B0604020202020204"/>
              </a:rPr>
              <a:t> </a:t>
            </a:r>
            <a:r>
              <a:rPr sz="2200" dirty="0">
                <a:solidFill>
                  <a:srgbClr val="0000FF"/>
                </a:solidFill>
                <a:latin typeface="微软雅黑" panose="020B0503020204020204" pitchFamily="34" charset="-122"/>
                <a:ea typeface="微软雅黑" panose="020B0503020204020204" pitchFamily="34" charset="-122"/>
                <a:cs typeface="Arial" panose="020B0604020202020204"/>
              </a:rPr>
              <a:t>3</a:t>
            </a:r>
            <a:endParaRPr sz="2200" dirty="0">
              <a:latin typeface="微软雅黑" panose="020B0503020204020204" pitchFamily="34" charset="-122"/>
              <a:ea typeface="微软雅黑" panose="020B0503020204020204" pitchFamily="34" charset="-122"/>
              <a:cs typeface="Arial" panose="020B0604020202020204"/>
            </a:endParaRPr>
          </a:p>
        </p:txBody>
      </p:sp>
      <p:sp>
        <p:nvSpPr>
          <p:cNvPr id="9"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txBox="1"/>
          <p:nvPr/>
        </p:nvSpPr>
        <p:spPr>
          <a:xfrm>
            <a:off x="1526528" y="1538318"/>
            <a:ext cx="7994540" cy="3603551"/>
          </a:xfrm>
          <a:prstGeom prst="rect">
            <a:avLst/>
          </a:prstGeom>
        </p:spPr>
        <p:txBody>
          <a:bodyPr vert="horz" wrap="square" lIns="0" tIns="12700" rIns="0" bIns="0" rtlCol="0">
            <a:spAutoFit/>
          </a:bodyPr>
          <a:lstStyle/>
          <a:p>
            <a:pPr marL="73660">
              <a:lnSpc>
                <a:spcPts val="4000"/>
              </a:lnSpc>
              <a:spcBef>
                <a:spcPts val="100"/>
              </a:spcBef>
            </a:pPr>
            <a:r>
              <a:rPr lang="zh-CN" altLang="en-US" sz="2800" spc="-10" dirty="0">
                <a:latin typeface="微软雅黑" panose="020B0503020204020204" pitchFamily="34" charset="-122"/>
                <a:ea typeface="微软雅黑" panose="020B0503020204020204" pitchFamily="34" charset="-122"/>
                <a:cs typeface="Arial" panose="020B0604020202020204"/>
              </a:rPr>
              <a:t>样例：</a:t>
            </a:r>
            <a:endParaRPr sz="2800" dirty="0">
              <a:latin typeface="微软雅黑" panose="020B0503020204020204" pitchFamily="34" charset="-122"/>
              <a:ea typeface="微软雅黑" panose="020B0503020204020204" pitchFamily="34" charset="-122"/>
              <a:cs typeface="Times New Roman" panose="02020603050405020304"/>
            </a:endParaRPr>
          </a:p>
          <a:p>
            <a:pPr marL="12700">
              <a:lnSpc>
                <a:spcPts val="4000"/>
              </a:lnSpc>
            </a:pPr>
            <a:r>
              <a:rPr lang="zh-CN" altLang="en-US" sz="2800" spc="-5" dirty="0">
                <a:latin typeface="微软雅黑" panose="020B0503020204020204" pitchFamily="34" charset="-122"/>
                <a:ea typeface="微软雅黑" panose="020B0503020204020204" pitchFamily="34" charset="-122"/>
                <a:cs typeface="Arial" panose="020B0604020202020204"/>
              </a:rPr>
              <a:t>输入图片大小</a:t>
            </a:r>
            <a:r>
              <a:rPr sz="2800" dirty="0">
                <a:latin typeface="微软雅黑" panose="020B0503020204020204" pitchFamily="34" charset="-122"/>
                <a:ea typeface="微软雅黑" panose="020B0503020204020204" pitchFamily="34" charset="-122"/>
                <a:cs typeface="Arial" panose="020B0604020202020204"/>
              </a:rPr>
              <a:t>:</a:t>
            </a:r>
            <a:r>
              <a:rPr sz="2800" spc="5" dirty="0">
                <a:latin typeface="微软雅黑" panose="020B0503020204020204" pitchFamily="34" charset="-122"/>
                <a:ea typeface="微软雅黑" panose="020B0503020204020204" pitchFamily="34" charset="-122"/>
                <a:cs typeface="Arial" panose="020B0604020202020204"/>
              </a:rPr>
              <a:t> </a:t>
            </a:r>
            <a:r>
              <a:rPr sz="2800" b="1" spc="-5" dirty="0">
                <a:solidFill>
                  <a:srgbClr val="0000FF"/>
                </a:solidFill>
                <a:latin typeface="微软雅黑" panose="020B0503020204020204" pitchFamily="34" charset="-122"/>
                <a:ea typeface="微软雅黑" panose="020B0503020204020204" pitchFamily="34" charset="-122"/>
                <a:cs typeface="Arial" panose="020B0604020202020204"/>
              </a:rPr>
              <a:t>32x32</a:t>
            </a:r>
            <a:r>
              <a:rPr sz="2800" b="1" spc="-5" dirty="0">
                <a:latin typeface="微软雅黑" panose="020B0503020204020204" pitchFamily="34" charset="-122"/>
                <a:ea typeface="微软雅黑" panose="020B0503020204020204" pitchFamily="34" charset="-122"/>
                <a:cs typeface="Arial" panose="020B0604020202020204"/>
              </a:rPr>
              <a:t>x3</a:t>
            </a:r>
            <a:endParaRPr sz="2800" dirty="0">
              <a:latin typeface="微软雅黑" panose="020B0503020204020204" pitchFamily="34" charset="-122"/>
              <a:ea typeface="微软雅黑" panose="020B0503020204020204" pitchFamily="34" charset="-122"/>
              <a:cs typeface="Arial" panose="020B0604020202020204"/>
            </a:endParaRPr>
          </a:p>
          <a:p>
            <a:pPr marL="12700">
              <a:lnSpc>
                <a:spcPts val="4000"/>
              </a:lnSpc>
            </a:pPr>
            <a:r>
              <a:rPr sz="2800" spc="-5" dirty="0">
                <a:solidFill>
                  <a:srgbClr val="FF0000"/>
                </a:solidFill>
                <a:latin typeface="微软雅黑" panose="020B0503020204020204" pitchFamily="34" charset="-122"/>
                <a:ea typeface="微软雅黑" panose="020B0503020204020204" pitchFamily="34" charset="-122"/>
                <a:cs typeface="Arial" panose="020B0604020202020204"/>
              </a:rPr>
              <a:t>10</a:t>
            </a:r>
            <a:r>
              <a:rPr lang="zh-CN" altLang="en-US" sz="2800" spc="-5" dirty="0">
                <a:solidFill>
                  <a:srgbClr val="FF0000"/>
                </a:solidFill>
                <a:latin typeface="微软雅黑" panose="020B0503020204020204" pitchFamily="34" charset="-122"/>
                <a:ea typeface="微软雅黑" panose="020B0503020204020204" pitchFamily="34" charset="-122"/>
                <a:cs typeface="Arial" panose="020B0604020202020204"/>
              </a:rPr>
              <a:t>个</a:t>
            </a:r>
            <a:r>
              <a:rPr lang="zh-CN" altLang="en-US" sz="2800" spc="-5" dirty="0">
                <a:solidFill>
                  <a:srgbClr val="000000"/>
                </a:solidFill>
                <a:latin typeface="微软雅黑" panose="020B0503020204020204" pitchFamily="34" charset="-122"/>
                <a:ea typeface="微软雅黑" panose="020B0503020204020204" pitchFamily="34" charset="-122"/>
                <a:cs typeface="Arial" panose="020B0604020202020204"/>
              </a:rPr>
              <a:t>卷积核，大小为</a:t>
            </a:r>
            <a:r>
              <a:rPr lang="en-US" altLang="zh-CN" sz="2800" spc="-5" dirty="0">
                <a:solidFill>
                  <a:srgbClr val="000000"/>
                </a:solidFill>
                <a:latin typeface="微软雅黑" panose="020B0503020204020204" pitchFamily="34" charset="-122"/>
                <a:ea typeface="微软雅黑" panose="020B0503020204020204" pitchFamily="34" charset="-122"/>
                <a:cs typeface="Arial" panose="020B0604020202020204"/>
              </a:rPr>
              <a:t> </a:t>
            </a:r>
            <a:r>
              <a:rPr sz="2800" spc="-5" dirty="0">
                <a:solidFill>
                  <a:srgbClr val="FF00FF"/>
                </a:solidFill>
                <a:latin typeface="微软雅黑" panose="020B0503020204020204" pitchFamily="34" charset="-122"/>
                <a:ea typeface="微软雅黑" panose="020B0503020204020204" pitchFamily="34" charset="-122"/>
                <a:cs typeface="Arial" panose="020B0604020202020204"/>
              </a:rPr>
              <a:t>5x5</a:t>
            </a:r>
            <a:r>
              <a:rPr lang="zh-CN" altLang="en-US" sz="2800" spc="-5" dirty="0">
                <a:latin typeface="微软雅黑" panose="020B0503020204020204" pitchFamily="34" charset="-122"/>
                <a:ea typeface="微软雅黑" panose="020B0503020204020204" pitchFamily="34" charset="-122"/>
                <a:cs typeface="Arial" panose="020B0604020202020204"/>
              </a:rPr>
              <a:t>，步长为</a:t>
            </a:r>
            <a:r>
              <a:rPr sz="2800" dirty="0">
                <a:solidFill>
                  <a:srgbClr val="37761C"/>
                </a:solidFill>
                <a:latin typeface="微软雅黑" panose="020B0503020204020204" pitchFamily="34" charset="-122"/>
                <a:ea typeface="微软雅黑" panose="020B0503020204020204" pitchFamily="34" charset="-122"/>
                <a:cs typeface="Arial" panose="020B0604020202020204"/>
              </a:rPr>
              <a:t>1</a:t>
            </a:r>
            <a:r>
              <a:rPr sz="2800" dirty="0">
                <a:latin typeface="微软雅黑" panose="020B0503020204020204" pitchFamily="34" charset="-122"/>
                <a:ea typeface="微软雅黑" panose="020B0503020204020204" pitchFamily="34" charset="-122"/>
                <a:cs typeface="Arial" panose="020B0604020202020204"/>
              </a:rPr>
              <a:t>, </a:t>
            </a:r>
            <a:r>
              <a:rPr sz="2800" spc="-5" dirty="0">
                <a:latin typeface="微软雅黑" panose="020B0503020204020204" pitchFamily="34" charset="-122"/>
                <a:ea typeface="微软雅黑" panose="020B0503020204020204" pitchFamily="34" charset="-122"/>
                <a:cs typeface="Arial" panose="020B0604020202020204"/>
              </a:rPr>
              <a:t>pad</a:t>
            </a:r>
            <a:r>
              <a:rPr sz="2800" spc="-30" dirty="0">
                <a:latin typeface="微软雅黑" panose="020B0503020204020204" pitchFamily="34" charset="-122"/>
                <a:ea typeface="微软雅黑" panose="020B0503020204020204" pitchFamily="34" charset="-122"/>
                <a:cs typeface="Arial" panose="020B0604020202020204"/>
              </a:rPr>
              <a:t> </a:t>
            </a:r>
            <a:r>
              <a:rPr lang="en-US" altLang="zh-CN" sz="2800" spc="-30" dirty="0">
                <a:latin typeface="微软雅黑" panose="020B0503020204020204" pitchFamily="34" charset="-122"/>
                <a:ea typeface="微软雅黑" panose="020B0503020204020204" pitchFamily="34" charset="-122"/>
                <a:cs typeface="Arial" panose="020B0604020202020204"/>
              </a:rPr>
              <a:t>= </a:t>
            </a:r>
            <a:r>
              <a:rPr sz="2800" dirty="0">
                <a:solidFill>
                  <a:srgbClr val="9900FF"/>
                </a:solidFill>
                <a:latin typeface="微软雅黑" panose="020B0503020204020204" pitchFamily="34" charset="-122"/>
                <a:ea typeface="微软雅黑" panose="020B0503020204020204" pitchFamily="34" charset="-122"/>
                <a:cs typeface="Arial" panose="020B0604020202020204"/>
              </a:rPr>
              <a:t>2</a:t>
            </a:r>
            <a:endParaRPr sz="2800" dirty="0">
              <a:latin typeface="微软雅黑" panose="020B0503020204020204" pitchFamily="34" charset="-122"/>
              <a:ea typeface="微软雅黑" panose="020B0503020204020204" pitchFamily="34" charset="-122"/>
              <a:cs typeface="Arial" panose="020B0604020202020204"/>
            </a:endParaRPr>
          </a:p>
          <a:p>
            <a:pPr>
              <a:lnSpc>
                <a:spcPts val="4000"/>
              </a:lnSpc>
              <a:spcBef>
                <a:spcPts val="35"/>
              </a:spcBef>
            </a:pPr>
            <a:endParaRPr sz="2800" dirty="0">
              <a:latin typeface="微软雅黑" panose="020B0503020204020204" pitchFamily="34" charset="-122"/>
              <a:ea typeface="微软雅黑" panose="020B0503020204020204" pitchFamily="34" charset="-122"/>
              <a:cs typeface="Times New Roman" panose="02020603050405020304"/>
            </a:endParaRPr>
          </a:p>
          <a:p>
            <a:pPr marL="12700">
              <a:lnSpc>
                <a:spcPts val="4000"/>
              </a:lnSpc>
            </a:pPr>
            <a:r>
              <a:rPr lang="zh-CN" altLang="en-US" sz="2800" spc="-5" dirty="0">
                <a:latin typeface="微软雅黑" panose="020B0503020204020204" pitchFamily="34" charset="-122"/>
                <a:ea typeface="微软雅黑" panose="020B0503020204020204" pitchFamily="34" charset="-122"/>
                <a:cs typeface="Arial" panose="020B0604020202020204"/>
              </a:rPr>
              <a:t>输出图片大小</a:t>
            </a:r>
            <a:r>
              <a:rPr sz="2800" dirty="0">
                <a:latin typeface="微软雅黑" panose="020B0503020204020204" pitchFamily="34" charset="-122"/>
                <a:ea typeface="微软雅黑" panose="020B0503020204020204" pitchFamily="34" charset="-122"/>
                <a:cs typeface="Arial" panose="020B0604020202020204"/>
              </a:rPr>
              <a:t>:</a:t>
            </a:r>
            <a:endParaRPr sz="2800" dirty="0">
              <a:latin typeface="微软雅黑" panose="020B0503020204020204" pitchFamily="34" charset="-122"/>
              <a:ea typeface="微软雅黑" panose="020B0503020204020204" pitchFamily="34" charset="-122"/>
              <a:cs typeface="Arial" panose="020B0604020202020204"/>
            </a:endParaRPr>
          </a:p>
          <a:p>
            <a:pPr marL="12700">
              <a:lnSpc>
                <a:spcPts val="4000"/>
              </a:lnSpc>
            </a:pPr>
            <a:r>
              <a:rPr sz="2800" spc="-5" dirty="0">
                <a:latin typeface="微软雅黑" panose="020B0503020204020204" pitchFamily="34" charset="-122"/>
                <a:ea typeface="微软雅黑" panose="020B0503020204020204" pitchFamily="34" charset="-122"/>
                <a:cs typeface="Arial" panose="020B0604020202020204"/>
              </a:rPr>
              <a:t>(</a:t>
            </a:r>
            <a:r>
              <a:rPr sz="2800" spc="-5" dirty="0">
                <a:solidFill>
                  <a:srgbClr val="0000FF"/>
                </a:solidFill>
                <a:latin typeface="微软雅黑" panose="020B0503020204020204" pitchFamily="34" charset="-122"/>
                <a:ea typeface="微软雅黑" panose="020B0503020204020204" pitchFamily="34" charset="-122"/>
                <a:cs typeface="Arial" panose="020B0604020202020204"/>
              </a:rPr>
              <a:t>32</a:t>
            </a:r>
            <a:r>
              <a:rPr sz="2800" spc="-5" dirty="0">
                <a:latin typeface="微软雅黑" panose="020B0503020204020204" pitchFamily="34" charset="-122"/>
                <a:ea typeface="微软雅黑" panose="020B0503020204020204" pitchFamily="34" charset="-122"/>
                <a:cs typeface="Arial" panose="020B0604020202020204"/>
              </a:rPr>
              <a:t>-</a:t>
            </a:r>
            <a:r>
              <a:rPr sz="2800" spc="-5" dirty="0">
                <a:solidFill>
                  <a:srgbClr val="FF00FF"/>
                </a:solidFill>
                <a:latin typeface="微软雅黑" panose="020B0503020204020204" pitchFamily="34" charset="-122"/>
                <a:ea typeface="微软雅黑" panose="020B0503020204020204" pitchFamily="34" charset="-122"/>
                <a:cs typeface="Arial" panose="020B0604020202020204"/>
              </a:rPr>
              <a:t>5</a:t>
            </a:r>
            <a:r>
              <a:rPr lang="en-US" altLang="zh-CN" sz="2800" spc="-5" dirty="0">
                <a:latin typeface="微软雅黑" panose="020B0503020204020204" pitchFamily="34" charset="-122"/>
                <a:ea typeface="微软雅黑" panose="020B0503020204020204" pitchFamily="34" charset="-122"/>
                <a:cs typeface="Arial" panose="020B0604020202020204"/>
              </a:rPr>
              <a:t>+2*</a:t>
            </a:r>
            <a:r>
              <a:rPr lang="en-US" altLang="zh-CN" sz="2800" spc="-5" dirty="0">
                <a:solidFill>
                  <a:srgbClr val="9900FF"/>
                </a:solidFill>
                <a:latin typeface="微软雅黑" panose="020B0503020204020204" pitchFamily="34" charset="-122"/>
                <a:ea typeface="微软雅黑" panose="020B0503020204020204" pitchFamily="34" charset="-122"/>
                <a:cs typeface="Arial" panose="020B0604020202020204"/>
              </a:rPr>
              <a:t>2</a:t>
            </a:r>
            <a:r>
              <a:rPr sz="2800" spc="-5" dirty="0">
                <a:latin typeface="微软雅黑" panose="020B0503020204020204" pitchFamily="34" charset="-122"/>
                <a:ea typeface="微软雅黑" panose="020B0503020204020204" pitchFamily="34" charset="-122"/>
                <a:cs typeface="Arial" panose="020B0604020202020204"/>
              </a:rPr>
              <a:t>)/</a:t>
            </a:r>
            <a:r>
              <a:rPr sz="2800" spc="-5" dirty="0">
                <a:solidFill>
                  <a:srgbClr val="37761C"/>
                </a:solidFill>
                <a:latin typeface="微软雅黑" panose="020B0503020204020204" pitchFamily="34" charset="-122"/>
                <a:ea typeface="微软雅黑" panose="020B0503020204020204" pitchFamily="34" charset="-122"/>
                <a:cs typeface="Arial" panose="020B0604020202020204"/>
              </a:rPr>
              <a:t>1</a:t>
            </a:r>
            <a:r>
              <a:rPr sz="2800" spc="-5" dirty="0">
                <a:latin typeface="微软雅黑" panose="020B0503020204020204" pitchFamily="34" charset="-122"/>
                <a:ea typeface="微软雅黑" panose="020B0503020204020204" pitchFamily="34" charset="-122"/>
                <a:cs typeface="Arial" panose="020B0604020202020204"/>
              </a:rPr>
              <a:t>+1 </a:t>
            </a:r>
            <a:r>
              <a:rPr sz="2800" dirty="0">
                <a:latin typeface="微软雅黑" panose="020B0503020204020204" pitchFamily="34" charset="-122"/>
                <a:ea typeface="微软雅黑" panose="020B0503020204020204" pitchFamily="34" charset="-122"/>
                <a:cs typeface="Arial" panose="020B0604020202020204"/>
              </a:rPr>
              <a:t>= </a:t>
            </a:r>
            <a:r>
              <a:rPr sz="2800" spc="-5" dirty="0">
                <a:latin typeface="微软雅黑" panose="020B0503020204020204" pitchFamily="34" charset="-122"/>
                <a:ea typeface="微软雅黑" panose="020B0503020204020204" pitchFamily="34" charset="-122"/>
                <a:cs typeface="Arial" panose="020B0604020202020204"/>
              </a:rPr>
              <a:t>32</a:t>
            </a:r>
            <a:endParaRPr lang="en-US" sz="2800" spc="-5" dirty="0">
              <a:latin typeface="微软雅黑" panose="020B0503020204020204" pitchFamily="34" charset="-122"/>
              <a:ea typeface="微软雅黑" panose="020B0503020204020204" pitchFamily="34" charset="-122"/>
              <a:cs typeface="Arial" panose="020B0604020202020204"/>
            </a:endParaRPr>
          </a:p>
          <a:p>
            <a:pPr marL="12700">
              <a:lnSpc>
                <a:spcPts val="4000"/>
              </a:lnSpc>
            </a:pPr>
            <a:r>
              <a:rPr lang="zh-CN" altLang="en-US" sz="2800" dirty="0">
                <a:latin typeface="微软雅黑" panose="020B0503020204020204" pitchFamily="34" charset="-122"/>
                <a:ea typeface="微软雅黑" panose="020B0503020204020204" pitchFamily="34" charset="-122"/>
                <a:cs typeface="Arial" panose="020B0604020202020204"/>
              </a:rPr>
              <a:t>因此输出大小为  </a:t>
            </a:r>
            <a:r>
              <a:rPr sz="2800" b="1" spc="-5" dirty="0">
                <a:latin typeface="微软雅黑" panose="020B0503020204020204" pitchFamily="34" charset="-122"/>
                <a:ea typeface="微软雅黑" panose="020B0503020204020204" pitchFamily="34" charset="-122"/>
                <a:cs typeface="Arial" panose="020B0604020202020204"/>
              </a:rPr>
              <a:t>32x32x</a:t>
            </a:r>
            <a:r>
              <a:rPr sz="2800" b="1" spc="-5" dirty="0">
                <a:solidFill>
                  <a:srgbClr val="FF0000"/>
                </a:solidFill>
                <a:latin typeface="微软雅黑" panose="020B0503020204020204" pitchFamily="34" charset="-122"/>
                <a:ea typeface="微软雅黑" panose="020B0503020204020204" pitchFamily="34" charset="-122"/>
                <a:cs typeface="Arial" panose="020B0604020202020204"/>
              </a:rPr>
              <a:t>10</a:t>
            </a:r>
            <a:endParaRPr sz="2800" dirty="0">
              <a:latin typeface="微软雅黑" panose="020B0503020204020204" pitchFamily="34" charset="-122"/>
              <a:ea typeface="微软雅黑" panose="020B0503020204020204" pitchFamily="34" charset="-122"/>
              <a:cs typeface="Arial" panose="020B0604020202020204"/>
            </a:endParaRPr>
          </a:p>
        </p:txBody>
      </p:sp>
      <p:sp>
        <p:nvSpPr>
          <p:cNvPr id="4" name="object 3"/>
          <p:cNvSpPr/>
          <p:nvPr/>
        </p:nvSpPr>
        <p:spPr>
          <a:xfrm>
            <a:off x="8159554" y="4503630"/>
            <a:ext cx="159385" cy="1503045"/>
          </a:xfrm>
          <a:custGeom>
            <a:avLst/>
            <a:gdLst/>
            <a:ahLst/>
            <a:cxnLst/>
            <a:rect l="l" t="t" r="r" b="b"/>
            <a:pathLst>
              <a:path w="159384" h="1503045">
                <a:moveTo>
                  <a:pt x="0" y="0"/>
                </a:moveTo>
                <a:lnTo>
                  <a:pt x="159008" y="0"/>
                </a:lnTo>
                <a:lnTo>
                  <a:pt x="159008" y="1503009"/>
                </a:lnTo>
                <a:lnTo>
                  <a:pt x="0" y="1503009"/>
                </a:lnTo>
                <a:lnTo>
                  <a:pt x="0" y="0"/>
                </a:lnTo>
                <a:close/>
              </a:path>
            </a:pathLst>
          </a:custGeom>
          <a:solidFill>
            <a:srgbClr val="F4CCCC">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4"/>
          <p:cNvSpPr/>
          <p:nvPr/>
        </p:nvSpPr>
        <p:spPr>
          <a:xfrm>
            <a:off x="8318563" y="3949240"/>
            <a:ext cx="554990" cy="2057400"/>
          </a:xfrm>
          <a:custGeom>
            <a:avLst/>
            <a:gdLst/>
            <a:ahLst/>
            <a:cxnLst/>
            <a:rect l="l" t="t" r="r" b="b"/>
            <a:pathLst>
              <a:path w="554990" h="2057400">
                <a:moveTo>
                  <a:pt x="0" y="2057399"/>
                </a:moveTo>
                <a:lnTo>
                  <a:pt x="0" y="554390"/>
                </a:lnTo>
                <a:lnTo>
                  <a:pt x="554390" y="0"/>
                </a:lnTo>
                <a:lnTo>
                  <a:pt x="554390" y="1503009"/>
                </a:lnTo>
                <a:lnTo>
                  <a:pt x="0" y="2057399"/>
                </a:lnTo>
                <a:close/>
              </a:path>
            </a:pathLst>
          </a:custGeom>
          <a:solidFill>
            <a:srgbClr val="C3A3A3">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 name="object 5"/>
          <p:cNvSpPr/>
          <p:nvPr/>
        </p:nvSpPr>
        <p:spPr>
          <a:xfrm>
            <a:off x="8159554" y="3949240"/>
            <a:ext cx="713740" cy="554990"/>
          </a:xfrm>
          <a:custGeom>
            <a:avLst/>
            <a:gdLst/>
            <a:ahLst/>
            <a:cxnLst/>
            <a:rect l="l" t="t" r="r" b="b"/>
            <a:pathLst>
              <a:path w="713740" h="554990">
                <a:moveTo>
                  <a:pt x="159008" y="554390"/>
                </a:moveTo>
                <a:lnTo>
                  <a:pt x="0" y="554390"/>
                </a:lnTo>
                <a:lnTo>
                  <a:pt x="554389" y="0"/>
                </a:lnTo>
                <a:lnTo>
                  <a:pt x="713399" y="0"/>
                </a:lnTo>
                <a:lnTo>
                  <a:pt x="159008" y="554390"/>
                </a:lnTo>
                <a:close/>
              </a:path>
            </a:pathLst>
          </a:custGeom>
          <a:solidFill>
            <a:srgbClr val="F6D6D6">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6"/>
          <p:cNvSpPr/>
          <p:nvPr/>
        </p:nvSpPr>
        <p:spPr>
          <a:xfrm>
            <a:off x="8159554" y="3949240"/>
            <a:ext cx="713740" cy="2057400"/>
          </a:xfrm>
          <a:custGeom>
            <a:avLst/>
            <a:gdLst/>
            <a:ahLst/>
            <a:cxnLst/>
            <a:rect l="l" t="t" r="r" b="b"/>
            <a:pathLst>
              <a:path w="713740" h="2057400">
                <a:moveTo>
                  <a:pt x="0" y="554390"/>
                </a:moveTo>
                <a:lnTo>
                  <a:pt x="554389" y="0"/>
                </a:lnTo>
                <a:lnTo>
                  <a:pt x="713399" y="0"/>
                </a:lnTo>
                <a:lnTo>
                  <a:pt x="713399" y="1503009"/>
                </a:lnTo>
                <a:lnTo>
                  <a:pt x="159008" y="2057399"/>
                </a:lnTo>
                <a:lnTo>
                  <a:pt x="0" y="2057399"/>
                </a:lnTo>
                <a:lnTo>
                  <a:pt x="0" y="554390"/>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 name="object 7"/>
          <p:cNvSpPr/>
          <p:nvPr/>
        </p:nvSpPr>
        <p:spPr>
          <a:xfrm>
            <a:off x="8159554" y="3949240"/>
            <a:ext cx="713740" cy="554990"/>
          </a:xfrm>
          <a:custGeom>
            <a:avLst/>
            <a:gdLst/>
            <a:ahLst/>
            <a:cxnLst/>
            <a:rect l="l" t="t" r="r" b="b"/>
            <a:pathLst>
              <a:path w="713740" h="554990">
                <a:moveTo>
                  <a:pt x="0" y="554390"/>
                </a:moveTo>
                <a:lnTo>
                  <a:pt x="159008" y="554390"/>
                </a:lnTo>
                <a:lnTo>
                  <a:pt x="713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8"/>
          <p:cNvSpPr/>
          <p:nvPr/>
        </p:nvSpPr>
        <p:spPr>
          <a:xfrm>
            <a:off x="8318563" y="4503630"/>
            <a:ext cx="0" cy="1503045"/>
          </a:xfrm>
          <a:custGeom>
            <a:avLst/>
            <a:gdLst/>
            <a:ahLst/>
            <a:cxnLst/>
            <a:rect l="l" t="t" r="r" b="b"/>
            <a:pathLst>
              <a:path h="1503045">
                <a:moveTo>
                  <a:pt x="0" y="0"/>
                </a:moveTo>
                <a:lnTo>
                  <a:pt x="0" y="150300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9"/>
          <p:cNvSpPr/>
          <p:nvPr/>
        </p:nvSpPr>
        <p:spPr>
          <a:xfrm>
            <a:off x="8980520" y="4903099"/>
            <a:ext cx="680085" cy="0"/>
          </a:xfrm>
          <a:custGeom>
            <a:avLst/>
            <a:gdLst/>
            <a:ahLst/>
            <a:cxnLst/>
            <a:rect l="l" t="t" r="r" b="b"/>
            <a:pathLst>
              <a:path w="680084">
                <a:moveTo>
                  <a:pt x="0" y="0"/>
                </a:moveTo>
                <a:lnTo>
                  <a:pt x="679649"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 name="object 10"/>
          <p:cNvSpPr/>
          <p:nvPr/>
        </p:nvSpPr>
        <p:spPr>
          <a:xfrm>
            <a:off x="9660170" y="4887366"/>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 name="object 11"/>
          <p:cNvSpPr/>
          <p:nvPr/>
        </p:nvSpPr>
        <p:spPr>
          <a:xfrm>
            <a:off x="9660170" y="4887366"/>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 name="object 12"/>
          <p:cNvSpPr/>
          <p:nvPr/>
        </p:nvSpPr>
        <p:spPr>
          <a:xfrm>
            <a:off x="9883018" y="4503630"/>
            <a:ext cx="159385" cy="1503045"/>
          </a:xfrm>
          <a:custGeom>
            <a:avLst/>
            <a:gdLst/>
            <a:ahLst/>
            <a:cxnLst/>
            <a:rect l="l" t="t" r="r" b="b"/>
            <a:pathLst>
              <a:path w="159384" h="1503045">
                <a:moveTo>
                  <a:pt x="0" y="0"/>
                </a:moveTo>
                <a:lnTo>
                  <a:pt x="159009" y="0"/>
                </a:lnTo>
                <a:lnTo>
                  <a:pt x="159009" y="1503009"/>
                </a:lnTo>
                <a:lnTo>
                  <a:pt x="0" y="1503009"/>
                </a:lnTo>
                <a:lnTo>
                  <a:pt x="0" y="0"/>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3"/>
          <p:cNvSpPr/>
          <p:nvPr/>
        </p:nvSpPr>
        <p:spPr>
          <a:xfrm>
            <a:off x="10042028" y="3949240"/>
            <a:ext cx="554990" cy="2057400"/>
          </a:xfrm>
          <a:custGeom>
            <a:avLst/>
            <a:gdLst/>
            <a:ahLst/>
            <a:cxnLst/>
            <a:rect l="l" t="t" r="r" b="b"/>
            <a:pathLst>
              <a:path w="554990" h="2057400">
                <a:moveTo>
                  <a:pt x="0" y="2057399"/>
                </a:moveTo>
                <a:lnTo>
                  <a:pt x="0" y="554390"/>
                </a:lnTo>
                <a:lnTo>
                  <a:pt x="554390" y="0"/>
                </a:lnTo>
                <a:lnTo>
                  <a:pt x="554390" y="1503009"/>
                </a:lnTo>
                <a:lnTo>
                  <a:pt x="0" y="2057399"/>
                </a:lnTo>
                <a:close/>
              </a:path>
            </a:pathLst>
          </a:custGeom>
          <a:solidFill>
            <a:srgbClr val="A0AEC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4"/>
          <p:cNvSpPr/>
          <p:nvPr/>
        </p:nvSpPr>
        <p:spPr>
          <a:xfrm>
            <a:off x="9883018" y="3949240"/>
            <a:ext cx="713740" cy="554990"/>
          </a:xfrm>
          <a:custGeom>
            <a:avLst/>
            <a:gdLst/>
            <a:ahLst/>
            <a:cxnLst/>
            <a:rect l="l" t="t" r="r" b="b"/>
            <a:pathLst>
              <a:path w="713740" h="554990">
                <a:moveTo>
                  <a:pt x="159009" y="554390"/>
                </a:moveTo>
                <a:lnTo>
                  <a:pt x="0" y="554390"/>
                </a:lnTo>
                <a:lnTo>
                  <a:pt x="554390" y="0"/>
                </a:lnTo>
                <a:lnTo>
                  <a:pt x="713399" y="0"/>
                </a:lnTo>
                <a:lnTo>
                  <a:pt x="159009" y="554390"/>
                </a:lnTo>
                <a:close/>
              </a:path>
            </a:pathLst>
          </a:custGeom>
          <a:solidFill>
            <a:srgbClr val="D3E1F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 name="object 15"/>
          <p:cNvSpPr/>
          <p:nvPr/>
        </p:nvSpPr>
        <p:spPr>
          <a:xfrm>
            <a:off x="9883018" y="3949240"/>
            <a:ext cx="713740" cy="2057400"/>
          </a:xfrm>
          <a:custGeom>
            <a:avLst/>
            <a:gdLst/>
            <a:ahLst/>
            <a:cxnLst/>
            <a:rect l="l" t="t" r="r" b="b"/>
            <a:pathLst>
              <a:path w="713740" h="2057400">
                <a:moveTo>
                  <a:pt x="0" y="554390"/>
                </a:moveTo>
                <a:lnTo>
                  <a:pt x="554390" y="0"/>
                </a:lnTo>
                <a:lnTo>
                  <a:pt x="713399" y="0"/>
                </a:lnTo>
                <a:lnTo>
                  <a:pt x="713399" y="1503009"/>
                </a:lnTo>
                <a:lnTo>
                  <a:pt x="159009" y="2057399"/>
                </a:lnTo>
                <a:lnTo>
                  <a:pt x="0" y="2057399"/>
                </a:lnTo>
                <a:lnTo>
                  <a:pt x="0" y="554390"/>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8" name="object 16"/>
          <p:cNvSpPr/>
          <p:nvPr/>
        </p:nvSpPr>
        <p:spPr>
          <a:xfrm>
            <a:off x="9883018" y="3949240"/>
            <a:ext cx="713740" cy="554990"/>
          </a:xfrm>
          <a:custGeom>
            <a:avLst/>
            <a:gdLst/>
            <a:ahLst/>
            <a:cxnLst/>
            <a:rect l="l" t="t" r="r" b="b"/>
            <a:pathLst>
              <a:path w="713740" h="554990">
                <a:moveTo>
                  <a:pt x="0" y="554390"/>
                </a:moveTo>
                <a:lnTo>
                  <a:pt x="159009" y="554390"/>
                </a:lnTo>
                <a:lnTo>
                  <a:pt x="713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17"/>
          <p:cNvSpPr/>
          <p:nvPr/>
        </p:nvSpPr>
        <p:spPr>
          <a:xfrm>
            <a:off x="10042028" y="4503630"/>
            <a:ext cx="0" cy="1503045"/>
          </a:xfrm>
          <a:custGeom>
            <a:avLst/>
            <a:gdLst/>
            <a:ahLst/>
            <a:cxnLst/>
            <a:rect l="l" t="t" r="r" b="b"/>
            <a:pathLst>
              <a:path h="1503045">
                <a:moveTo>
                  <a:pt x="0" y="0"/>
                </a:moveTo>
                <a:lnTo>
                  <a:pt x="0" y="150300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0"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up)">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txBox="1"/>
          <p:nvPr/>
        </p:nvSpPr>
        <p:spPr>
          <a:xfrm>
            <a:off x="1352825" y="1385574"/>
            <a:ext cx="7354935" cy="2577629"/>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3660">
              <a:lnSpc>
                <a:spcPts val="4000"/>
              </a:lnSpc>
              <a:spcBef>
                <a:spcPts val="100"/>
              </a:spcBef>
            </a:pPr>
            <a:r>
              <a:rPr lang="zh-CN" altLang="en-US" sz="2800" spc="-10" dirty="0">
                <a:latin typeface="微软雅黑" panose="020B0503020204020204" pitchFamily="34" charset="-122"/>
                <a:ea typeface="微软雅黑" panose="020B0503020204020204" pitchFamily="34" charset="-122"/>
                <a:cs typeface="Arial" panose="020B0604020202020204"/>
              </a:rPr>
              <a:t>样例：</a:t>
            </a:r>
            <a:endParaRPr lang="zh-CN" altLang="en-US" sz="2800" dirty="0">
              <a:latin typeface="微软雅黑" panose="020B0503020204020204" pitchFamily="34" charset="-122"/>
              <a:ea typeface="微软雅黑" panose="020B0503020204020204" pitchFamily="34" charset="-122"/>
              <a:cs typeface="Times New Roman" panose="02020603050405020304"/>
            </a:endParaRPr>
          </a:p>
          <a:p>
            <a:pPr marL="12700">
              <a:lnSpc>
                <a:spcPts val="4000"/>
              </a:lnSpc>
            </a:pPr>
            <a:r>
              <a:rPr lang="zh-CN" altLang="en-US" sz="2800" spc="-5" dirty="0">
                <a:latin typeface="微软雅黑" panose="020B0503020204020204" pitchFamily="34" charset="-122"/>
                <a:ea typeface="微软雅黑" panose="020B0503020204020204" pitchFamily="34" charset="-122"/>
                <a:cs typeface="Arial" panose="020B0604020202020204"/>
              </a:rPr>
              <a:t>输入图片大小</a:t>
            </a:r>
            <a:r>
              <a:rPr lang="en-US" altLang="zh-CN" sz="2800" dirty="0">
                <a:latin typeface="微软雅黑" panose="020B0503020204020204" pitchFamily="34" charset="-122"/>
                <a:ea typeface="微软雅黑" panose="020B0503020204020204" pitchFamily="34" charset="-122"/>
                <a:cs typeface="Arial" panose="020B0604020202020204"/>
              </a:rPr>
              <a:t>:</a:t>
            </a:r>
            <a:r>
              <a:rPr lang="zh-CN" altLang="en-US" sz="2800" spc="5" dirty="0">
                <a:latin typeface="微软雅黑" panose="020B0503020204020204" pitchFamily="34" charset="-122"/>
                <a:ea typeface="微软雅黑" panose="020B0503020204020204" pitchFamily="34" charset="-122"/>
                <a:cs typeface="Arial" panose="020B0604020202020204"/>
              </a:rPr>
              <a:t> </a:t>
            </a:r>
            <a:r>
              <a:rPr lang="en-US" altLang="zh-CN" sz="2800" b="1" spc="-5" dirty="0">
                <a:solidFill>
                  <a:srgbClr val="0000FF"/>
                </a:solidFill>
                <a:latin typeface="微软雅黑" panose="020B0503020204020204" pitchFamily="34" charset="-122"/>
                <a:ea typeface="微软雅黑" panose="020B0503020204020204" pitchFamily="34" charset="-122"/>
                <a:cs typeface="Arial" panose="020B0604020202020204"/>
              </a:rPr>
              <a:t>32x32</a:t>
            </a:r>
            <a:r>
              <a:rPr lang="en-US" altLang="zh-CN" sz="2800" b="1" spc="-5" dirty="0">
                <a:latin typeface="微软雅黑" panose="020B0503020204020204" pitchFamily="34" charset="-122"/>
                <a:ea typeface="微软雅黑" panose="020B0503020204020204" pitchFamily="34" charset="-122"/>
                <a:cs typeface="Arial" panose="020B0604020202020204"/>
              </a:rPr>
              <a:t>x3</a:t>
            </a:r>
            <a:endParaRPr lang="zh-CN" altLang="en-US" sz="2800" dirty="0">
              <a:latin typeface="微软雅黑" panose="020B0503020204020204" pitchFamily="34" charset="-122"/>
              <a:ea typeface="微软雅黑" panose="020B0503020204020204" pitchFamily="34" charset="-122"/>
              <a:cs typeface="Arial" panose="020B0604020202020204"/>
            </a:endParaRPr>
          </a:p>
          <a:p>
            <a:pPr marL="12700">
              <a:lnSpc>
                <a:spcPts val="4000"/>
              </a:lnSpc>
            </a:pPr>
            <a:r>
              <a:rPr lang="en-US" altLang="zh-CN" sz="2800" spc="-5" dirty="0">
                <a:solidFill>
                  <a:srgbClr val="FF0000"/>
                </a:solidFill>
                <a:latin typeface="微软雅黑" panose="020B0503020204020204" pitchFamily="34" charset="-122"/>
                <a:ea typeface="微软雅黑" panose="020B0503020204020204" pitchFamily="34" charset="-122"/>
                <a:cs typeface="Arial" panose="020B0604020202020204"/>
              </a:rPr>
              <a:t>10</a:t>
            </a:r>
            <a:r>
              <a:rPr lang="zh-CN" altLang="en-US" sz="2800" spc="-5" dirty="0">
                <a:solidFill>
                  <a:srgbClr val="FF0000"/>
                </a:solidFill>
                <a:latin typeface="微软雅黑" panose="020B0503020204020204" pitchFamily="34" charset="-122"/>
                <a:ea typeface="微软雅黑" panose="020B0503020204020204" pitchFamily="34" charset="-122"/>
                <a:cs typeface="Arial" panose="020B0604020202020204"/>
              </a:rPr>
              <a:t>个</a:t>
            </a:r>
            <a:r>
              <a:rPr lang="zh-CN" altLang="en-US" sz="2800" spc="-5" dirty="0">
                <a:solidFill>
                  <a:srgbClr val="000000"/>
                </a:solidFill>
                <a:latin typeface="微软雅黑" panose="020B0503020204020204" pitchFamily="34" charset="-122"/>
                <a:ea typeface="微软雅黑" panose="020B0503020204020204" pitchFamily="34" charset="-122"/>
                <a:cs typeface="Arial" panose="020B0604020202020204"/>
              </a:rPr>
              <a:t>卷积核，大小为</a:t>
            </a:r>
            <a:r>
              <a:rPr lang="en-US" altLang="zh-CN" sz="2800" spc="-5" dirty="0">
                <a:solidFill>
                  <a:srgbClr val="FF00FF"/>
                </a:solidFill>
                <a:latin typeface="微软雅黑" panose="020B0503020204020204" pitchFamily="34" charset="-122"/>
                <a:ea typeface="微软雅黑" panose="020B0503020204020204" pitchFamily="34" charset="-122"/>
                <a:cs typeface="Arial" panose="020B0604020202020204"/>
              </a:rPr>
              <a:t>5x5 </a:t>
            </a:r>
            <a:r>
              <a:rPr lang="zh-CN" altLang="en-US" sz="2800" spc="-5" dirty="0">
                <a:latin typeface="微软雅黑" panose="020B0503020204020204" pitchFamily="34" charset="-122"/>
                <a:ea typeface="微软雅黑" panose="020B0503020204020204" pitchFamily="34" charset="-122"/>
                <a:cs typeface="Arial" panose="020B0604020202020204"/>
              </a:rPr>
              <a:t>，步长为</a:t>
            </a:r>
            <a:r>
              <a:rPr lang="en-US" altLang="zh-CN" sz="2800" dirty="0">
                <a:solidFill>
                  <a:srgbClr val="37761C"/>
                </a:solidFill>
                <a:latin typeface="微软雅黑" panose="020B0503020204020204" pitchFamily="34" charset="-122"/>
                <a:ea typeface="微软雅黑" panose="020B0503020204020204" pitchFamily="34" charset="-122"/>
                <a:cs typeface="Arial" panose="020B0604020202020204"/>
              </a:rPr>
              <a:t>1</a:t>
            </a:r>
            <a:r>
              <a:rPr lang="en-US" altLang="zh-CN" sz="2800" dirty="0">
                <a:latin typeface="微软雅黑" panose="020B0503020204020204" pitchFamily="34" charset="-122"/>
                <a:ea typeface="微软雅黑" panose="020B0503020204020204" pitchFamily="34" charset="-122"/>
                <a:cs typeface="Arial" panose="020B0604020202020204"/>
              </a:rPr>
              <a:t>, </a:t>
            </a:r>
            <a:r>
              <a:rPr lang="en-US" altLang="zh-CN" sz="2800" spc="-5" dirty="0">
                <a:latin typeface="微软雅黑" panose="020B0503020204020204" pitchFamily="34" charset="-122"/>
                <a:ea typeface="微软雅黑" panose="020B0503020204020204" pitchFamily="34" charset="-122"/>
                <a:cs typeface="Arial" panose="020B0604020202020204"/>
              </a:rPr>
              <a:t>pad</a:t>
            </a:r>
            <a:r>
              <a:rPr lang="zh-CN" altLang="en-US" sz="2800" spc="-30" dirty="0">
                <a:latin typeface="微软雅黑" panose="020B0503020204020204" pitchFamily="34" charset="-122"/>
                <a:ea typeface="微软雅黑" panose="020B0503020204020204" pitchFamily="34" charset="-122"/>
                <a:cs typeface="Arial" panose="020B0604020202020204"/>
              </a:rPr>
              <a:t> </a:t>
            </a:r>
            <a:r>
              <a:rPr lang="en-US" altLang="zh-CN" sz="2800" spc="-30" dirty="0">
                <a:latin typeface="微软雅黑" panose="020B0503020204020204" pitchFamily="34" charset="-122"/>
                <a:ea typeface="微软雅黑" panose="020B0503020204020204" pitchFamily="34" charset="-122"/>
                <a:cs typeface="Arial" panose="020B0604020202020204"/>
              </a:rPr>
              <a:t>= </a:t>
            </a:r>
            <a:r>
              <a:rPr lang="en-US" altLang="zh-CN" sz="2800" dirty="0">
                <a:solidFill>
                  <a:srgbClr val="9900FF"/>
                </a:solidFill>
                <a:latin typeface="微软雅黑" panose="020B0503020204020204" pitchFamily="34" charset="-122"/>
                <a:ea typeface="微软雅黑" panose="020B0503020204020204" pitchFamily="34" charset="-122"/>
                <a:cs typeface="Arial" panose="020B0604020202020204"/>
              </a:rPr>
              <a:t>2</a:t>
            </a:r>
            <a:endParaRPr lang="en-US" altLang="zh-CN" sz="2800" dirty="0">
              <a:solidFill>
                <a:srgbClr val="9900FF"/>
              </a:solidFill>
              <a:latin typeface="微软雅黑" panose="020B0503020204020204" pitchFamily="34" charset="-122"/>
              <a:ea typeface="微软雅黑" panose="020B0503020204020204" pitchFamily="34" charset="-122"/>
              <a:cs typeface="Arial" panose="020B0604020202020204"/>
            </a:endParaRPr>
          </a:p>
          <a:p>
            <a:pPr marL="12700">
              <a:lnSpc>
                <a:spcPts val="4000"/>
              </a:lnSpc>
            </a:pPr>
            <a:endParaRPr lang="en-US" altLang="zh-CN" sz="2800" dirty="0">
              <a:solidFill>
                <a:srgbClr val="9900FF"/>
              </a:solidFill>
              <a:latin typeface="微软雅黑" panose="020B0503020204020204" pitchFamily="34" charset="-122"/>
              <a:ea typeface="微软雅黑" panose="020B0503020204020204" pitchFamily="34" charset="-122"/>
              <a:cs typeface="Arial" panose="020B0604020202020204"/>
            </a:endParaRPr>
          </a:p>
          <a:p>
            <a:pPr marL="12700">
              <a:lnSpc>
                <a:spcPts val="4000"/>
              </a:lnSpc>
            </a:pPr>
            <a:r>
              <a:rPr lang="zh-CN" altLang="en-US" sz="2800" dirty="0">
                <a:latin typeface="微软雅黑" panose="020B0503020204020204" pitchFamily="34" charset="-122"/>
                <a:ea typeface="微软雅黑" panose="020B0503020204020204" pitchFamily="34" charset="-122"/>
                <a:cs typeface="Arial" panose="020B0604020202020204"/>
              </a:rPr>
              <a:t>这一层中的参数数量？</a:t>
            </a:r>
            <a:endParaRPr lang="en-US" altLang="zh-CN" sz="2800" dirty="0">
              <a:latin typeface="微软雅黑" panose="020B0503020204020204" pitchFamily="34" charset="-122"/>
              <a:ea typeface="微软雅黑" panose="020B0503020204020204" pitchFamily="34" charset="-122"/>
              <a:cs typeface="Arial" panose="020B0604020202020204"/>
            </a:endParaRPr>
          </a:p>
        </p:txBody>
      </p:sp>
      <p:sp>
        <p:nvSpPr>
          <p:cNvPr id="8" name="object 6"/>
          <p:cNvSpPr/>
          <p:nvPr/>
        </p:nvSpPr>
        <p:spPr>
          <a:xfrm>
            <a:off x="8299281" y="4457103"/>
            <a:ext cx="159385" cy="1503045"/>
          </a:xfrm>
          <a:custGeom>
            <a:avLst/>
            <a:gdLst/>
            <a:ahLst/>
            <a:cxnLst/>
            <a:rect l="l" t="t" r="r" b="b"/>
            <a:pathLst>
              <a:path w="159384" h="1503045">
                <a:moveTo>
                  <a:pt x="0" y="0"/>
                </a:moveTo>
                <a:lnTo>
                  <a:pt x="159008" y="0"/>
                </a:lnTo>
                <a:lnTo>
                  <a:pt x="159008" y="1503009"/>
                </a:lnTo>
                <a:lnTo>
                  <a:pt x="0" y="1503009"/>
                </a:lnTo>
                <a:lnTo>
                  <a:pt x="0" y="0"/>
                </a:lnTo>
                <a:close/>
              </a:path>
            </a:pathLst>
          </a:custGeom>
          <a:solidFill>
            <a:srgbClr val="F4CCCC">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 name="object 7"/>
          <p:cNvSpPr/>
          <p:nvPr/>
        </p:nvSpPr>
        <p:spPr>
          <a:xfrm>
            <a:off x="8458290" y="3902713"/>
            <a:ext cx="554990" cy="2057400"/>
          </a:xfrm>
          <a:custGeom>
            <a:avLst/>
            <a:gdLst/>
            <a:ahLst/>
            <a:cxnLst/>
            <a:rect l="l" t="t" r="r" b="b"/>
            <a:pathLst>
              <a:path w="554990" h="2057400">
                <a:moveTo>
                  <a:pt x="0" y="2057399"/>
                </a:moveTo>
                <a:lnTo>
                  <a:pt x="0" y="554390"/>
                </a:lnTo>
                <a:lnTo>
                  <a:pt x="554390" y="0"/>
                </a:lnTo>
                <a:lnTo>
                  <a:pt x="554390" y="1503009"/>
                </a:lnTo>
                <a:lnTo>
                  <a:pt x="0" y="2057399"/>
                </a:lnTo>
                <a:close/>
              </a:path>
            </a:pathLst>
          </a:custGeom>
          <a:solidFill>
            <a:srgbClr val="C3A3A3">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8"/>
          <p:cNvSpPr/>
          <p:nvPr/>
        </p:nvSpPr>
        <p:spPr>
          <a:xfrm>
            <a:off x="8299281" y="3902713"/>
            <a:ext cx="713740" cy="554990"/>
          </a:xfrm>
          <a:custGeom>
            <a:avLst/>
            <a:gdLst/>
            <a:ahLst/>
            <a:cxnLst/>
            <a:rect l="l" t="t" r="r" b="b"/>
            <a:pathLst>
              <a:path w="713740" h="554990">
                <a:moveTo>
                  <a:pt x="159008" y="554390"/>
                </a:moveTo>
                <a:lnTo>
                  <a:pt x="0" y="554390"/>
                </a:lnTo>
                <a:lnTo>
                  <a:pt x="554389" y="0"/>
                </a:lnTo>
                <a:lnTo>
                  <a:pt x="713399" y="0"/>
                </a:lnTo>
                <a:lnTo>
                  <a:pt x="159008" y="554390"/>
                </a:lnTo>
                <a:close/>
              </a:path>
            </a:pathLst>
          </a:custGeom>
          <a:solidFill>
            <a:srgbClr val="F6D6D6">
              <a:alpha val="51919"/>
            </a:srgbClr>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9"/>
          <p:cNvSpPr/>
          <p:nvPr/>
        </p:nvSpPr>
        <p:spPr>
          <a:xfrm>
            <a:off x="8299281" y="3902713"/>
            <a:ext cx="713740" cy="2057400"/>
          </a:xfrm>
          <a:custGeom>
            <a:avLst/>
            <a:gdLst/>
            <a:ahLst/>
            <a:cxnLst/>
            <a:rect l="l" t="t" r="r" b="b"/>
            <a:pathLst>
              <a:path w="713740" h="2057400">
                <a:moveTo>
                  <a:pt x="0" y="554390"/>
                </a:moveTo>
                <a:lnTo>
                  <a:pt x="554389" y="0"/>
                </a:lnTo>
                <a:lnTo>
                  <a:pt x="713399" y="0"/>
                </a:lnTo>
                <a:lnTo>
                  <a:pt x="713399" y="1503009"/>
                </a:lnTo>
                <a:lnTo>
                  <a:pt x="159008" y="2057399"/>
                </a:lnTo>
                <a:lnTo>
                  <a:pt x="0" y="2057399"/>
                </a:lnTo>
                <a:lnTo>
                  <a:pt x="0" y="554390"/>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 name="object 10"/>
          <p:cNvSpPr/>
          <p:nvPr/>
        </p:nvSpPr>
        <p:spPr>
          <a:xfrm>
            <a:off x="8299281" y="3902713"/>
            <a:ext cx="713740" cy="554990"/>
          </a:xfrm>
          <a:custGeom>
            <a:avLst/>
            <a:gdLst/>
            <a:ahLst/>
            <a:cxnLst/>
            <a:rect l="l" t="t" r="r" b="b"/>
            <a:pathLst>
              <a:path w="713740" h="554990">
                <a:moveTo>
                  <a:pt x="0" y="554390"/>
                </a:moveTo>
                <a:lnTo>
                  <a:pt x="159008" y="554390"/>
                </a:lnTo>
                <a:lnTo>
                  <a:pt x="713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3" name="object 11"/>
          <p:cNvSpPr/>
          <p:nvPr/>
        </p:nvSpPr>
        <p:spPr>
          <a:xfrm>
            <a:off x="8458290" y="4457103"/>
            <a:ext cx="0" cy="1503045"/>
          </a:xfrm>
          <a:custGeom>
            <a:avLst/>
            <a:gdLst/>
            <a:ahLst/>
            <a:cxnLst/>
            <a:rect l="l" t="t" r="r" b="b"/>
            <a:pathLst>
              <a:path h="1503045">
                <a:moveTo>
                  <a:pt x="0" y="0"/>
                </a:moveTo>
                <a:lnTo>
                  <a:pt x="0" y="150300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4" name="object 12"/>
          <p:cNvSpPr/>
          <p:nvPr/>
        </p:nvSpPr>
        <p:spPr>
          <a:xfrm>
            <a:off x="9120247" y="4856572"/>
            <a:ext cx="680085" cy="0"/>
          </a:xfrm>
          <a:custGeom>
            <a:avLst/>
            <a:gdLst/>
            <a:ahLst/>
            <a:cxnLst/>
            <a:rect l="l" t="t" r="r" b="b"/>
            <a:pathLst>
              <a:path w="680084">
                <a:moveTo>
                  <a:pt x="0" y="0"/>
                </a:moveTo>
                <a:lnTo>
                  <a:pt x="679649" y="0"/>
                </a:lnTo>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 name="object 13"/>
          <p:cNvSpPr/>
          <p:nvPr/>
        </p:nvSpPr>
        <p:spPr>
          <a:xfrm>
            <a:off x="9799897" y="4840839"/>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 name="object 14"/>
          <p:cNvSpPr/>
          <p:nvPr/>
        </p:nvSpPr>
        <p:spPr>
          <a:xfrm>
            <a:off x="9799897" y="4840839"/>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 name="object 15"/>
          <p:cNvSpPr/>
          <p:nvPr/>
        </p:nvSpPr>
        <p:spPr>
          <a:xfrm>
            <a:off x="10022745" y="4457103"/>
            <a:ext cx="159385" cy="1503045"/>
          </a:xfrm>
          <a:custGeom>
            <a:avLst/>
            <a:gdLst/>
            <a:ahLst/>
            <a:cxnLst/>
            <a:rect l="l" t="t" r="r" b="b"/>
            <a:pathLst>
              <a:path w="159384" h="1503045">
                <a:moveTo>
                  <a:pt x="0" y="0"/>
                </a:moveTo>
                <a:lnTo>
                  <a:pt x="159009" y="0"/>
                </a:lnTo>
                <a:lnTo>
                  <a:pt x="159009" y="1503009"/>
                </a:lnTo>
                <a:lnTo>
                  <a:pt x="0" y="1503009"/>
                </a:lnTo>
                <a:lnTo>
                  <a:pt x="0" y="0"/>
                </a:lnTo>
                <a:close/>
              </a:path>
            </a:pathLst>
          </a:custGeom>
          <a:solidFill>
            <a:srgbClr val="C9DAF7"/>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8" name="object 16"/>
          <p:cNvSpPr/>
          <p:nvPr/>
        </p:nvSpPr>
        <p:spPr>
          <a:xfrm>
            <a:off x="10181755" y="3902713"/>
            <a:ext cx="554990" cy="2057400"/>
          </a:xfrm>
          <a:custGeom>
            <a:avLst/>
            <a:gdLst/>
            <a:ahLst/>
            <a:cxnLst/>
            <a:rect l="l" t="t" r="r" b="b"/>
            <a:pathLst>
              <a:path w="554990" h="2057400">
                <a:moveTo>
                  <a:pt x="0" y="2057399"/>
                </a:moveTo>
                <a:lnTo>
                  <a:pt x="0" y="554390"/>
                </a:lnTo>
                <a:lnTo>
                  <a:pt x="554390" y="0"/>
                </a:lnTo>
                <a:lnTo>
                  <a:pt x="554390" y="1503009"/>
                </a:lnTo>
                <a:lnTo>
                  <a:pt x="0" y="2057399"/>
                </a:lnTo>
                <a:close/>
              </a:path>
            </a:pathLst>
          </a:custGeom>
          <a:solidFill>
            <a:srgbClr val="A0AEC6"/>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 name="object 17"/>
          <p:cNvSpPr/>
          <p:nvPr/>
        </p:nvSpPr>
        <p:spPr>
          <a:xfrm>
            <a:off x="10022745" y="3902713"/>
            <a:ext cx="713740" cy="554990"/>
          </a:xfrm>
          <a:custGeom>
            <a:avLst/>
            <a:gdLst/>
            <a:ahLst/>
            <a:cxnLst/>
            <a:rect l="l" t="t" r="r" b="b"/>
            <a:pathLst>
              <a:path w="713740" h="554990">
                <a:moveTo>
                  <a:pt x="159009" y="554390"/>
                </a:moveTo>
                <a:lnTo>
                  <a:pt x="0" y="554390"/>
                </a:lnTo>
                <a:lnTo>
                  <a:pt x="554390" y="0"/>
                </a:lnTo>
                <a:lnTo>
                  <a:pt x="713399" y="0"/>
                </a:lnTo>
                <a:lnTo>
                  <a:pt x="159009" y="554390"/>
                </a:lnTo>
                <a:close/>
              </a:path>
            </a:pathLst>
          </a:custGeom>
          <a:solidFill>
            <a:srgbClr val="D3E1F9"/>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0" name="object 18"/>
          <p:cNvSpPr/>
          <p:nvPr/>
        </p:nvSpPr>
        <p:spPr>
          <a:xfrm>
            <a:off x="10022745" y="3902713"/>
            <a:ext cx="713740" cy="2057400"/>
          </a:xfrm>
          <a:custGeom>
            <a:avLst/>
            <a:gdLst/>
            <a:ahLst/>
            <a:cxnLst/>
            <a:rect l="l" t="t" r="r" b="b"/>
            <a:pathLst>
              <a:path w="713740" h="2057400">
                <a:moveTo>
                  <a:pt x="0" y="554390"/>
                </a:moveTo>
                <a:lnTo>
                  <a:pt x="554390" y="0"/>
                </a:lnTo>
                <a:lnTo>
                  <a:pt x="713399" y="0"/>
                </a:lnTo>
                <a:lnTo>
                  <a:pt x="713399" y="1503009"/>
                </a:lnTo>
                <a:lnTo>
                  <a:pt x="159009" y="2057399"/>
                </a:lnTo>
                <a:lnTo>
                  <a:pt x="0" y="2057399"/>
                </a:lnTo>
                <a:lnTo>
                  <a:pt x="0" y="554390"/>
                </a:lnTo>
                <a:close/>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1" name="object 19"/>
          <p:cNvSpPr/>
          <p:nvPr/>
        </p:nvSpPr>
        <p:spPr>
          <a:xfrm>
            <a:off x="10022745" y="3902713"/>
            <a:ext cx="713740" cy="554990"/>
          </a:xfrm>
          <a:custGeom>
            <a:avLst/>
            <a:gdLst/>
            <a:ahLst/>
            <a:cxnLst/>
            <a:rect l="l" t="t" r="r" b="b"/>
            <a:pathLst>
              <a:path w="713740" h="554990">
                <a:moveTo>
                  <a:pt x="0" y="554390"/>
                </a:moveTo>
                <a:lnTo>
                  <a:pt x="159009" y="554390"/>
                </a:lnTo>
                <a:lnTo>
                  <a:pt x="713399" y="0"/>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2" name="object 20"/>
          <p:cNvSpPr/>
          <p:nvPr/>
        </p:nvSpPr>
        <p:spPr>
          <a:xfrm>
            <a:off x="10181755" y="4457103"/>
            <a:ext cx="0" cy="1503045"/>
          </a:xfrm>
          <a:custGeom>
            <a:avLst/>
            <a:gdLst/>
            <a:ahLst/>
            <a:cxnLst/>
            <a:rect l="l" t="t" r="r" b="b"/>
            <a:pathLst>
              <a:path h="1503045">
                <a:moveTo>
                  <a:pt x="0" y="0"/>
                </a:moveTo>
                <a:lnTo>
                  <a:pt x="0" y="1503009"/>
                </a:lnTo>
              </a:path>
            </a:pathLst>
          </a:custGeom>
          <a:ln w="19049">
            <a:solidFill>
              <a:srgbClr val="000000"/>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23"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2" name="矩形 1"/>
          <p:cNvSpPr/>
          <p:nvPr/>
        </p:nvSpPr>
        <p:spPr>
          <a:xfrm>
            <a:off x="1352825" y="4371665"/>
            <a:ext cx="6096000" cy="1588448"/>
          </a:xfrm>
          <a:prstGeom prst="rect">
            <a:avLst/>
          </a:prstGeom>
        </p:spPr>
        <p:txBody>
          <a:bodyPr>
            <a:spAutoFit/>
          </a:bodyPr>
          <a:lstStyle/>
          <a:p>
            <a:pPr marL="12700">
              <a:lnSpc>
                <a:spcPts val="4000"/>
              </a:lnSpc>
            </a:pPr>
            <a:r>
              <a:rPr lang="zh-CN" altLang="en-US" sz="2800" dirty="0">
                <a:latin typeface="微软雅黑" panose="020B0503020204020204" pitchFamily="34" charset="-122"/>
                <a:ea typeface="微软雅黑" panose="020B0503020204020204" pitchFamily="34" charset="-122"/>
                <a:cs typeface="Arial" panose="020B0604020202020204"/>
              </a:rPr>
              <a:t>每个滤波器具有</a:t>
            </a:r>
            <a:endParaRPr lang="en-US" altLang="zh-CN" sz="2800" dirty="0">
              <a:latin typeface="微软雅黑" panose="020B0503020204020204" pitchFamily="34" charset="-122"/>
              <a:ea typeface="微软雅黑" panose="020B0503020204020204" pitchFamily="34" charset="-122"/>
              <a:cs typeface="Arial" panose="020B0604020202020204"/>
            </a:endParaRPr>
          </a:p>
          <a:p>
            <a:pPr marL="12700">
              <a:lnSpc>
                <a:spcPts val="4000"/>
              </a:lnSpc>
            </a:pPr>
            <a:r>
              <a:rPr lang="en-US" altLang="zh-CN" sz="2800" spc="-5" dirty="0">
                <a:solidFill>
                  <a:srgbClr val="FF00FF"/>
                </a:solidFill>
                <a:latin typeface="微软雅黑" panose="020B0503020204020204" pitchFamily="34" charset="-122"/>
                <a:ea typeface="微软雅黑" panose="020B0503020204020204" pitchFamily="34" charset="-122"/>
                <a:cs typeface="Arial" panose="020B0604020202020204"/>
              </a:rPr>
              <a:t>5 * 5 </a:t>
            </a:r>
            <a:r>
              <a:rPr lang="en-US" altLang="zh-CN" sz="2800" dirty="0">
                <a:latin typeface="微软雅黑" panose="020B0503020204020204" pitchFamily="34" charset="-122"/>
                <a:ea typeface="微软雅黑" panose="020B0503020204020204" pitchFamily="34" charset="-122"/>
                <a:cs typeface="Arial" panose="020B0604020202020204"/>
              </a:rPr>
              <a:t>* </a:t>
            </a:r>
            <a:r>
              <a:rPr lang="en-US" altLang="zh-CN" sz="2800" spc="-5" dirty="0">
                <a:solidFill>
                  <a:srgbClr val="FF9900"/>
                </a:solidFill>
                <a:latin typeface="微软雅黑" panose="020B0503020204020204" pitchFamily="34" charset="-122"/>
                <a:ea typeface="微软雅黑" panose="020B0503020204020204" pitchFamily="34" charset="-122"/>
                <a:cs typeface="Arial" panose="020B0604020202020204"/>
              </a:rPr>
              <a:t>3</a:t>
            </a:r>
            <a:r>
              <a:rPr lang="en-US" altLang="zh-CN" sz="2800" dirty="0">
                <a:latin typeface="微软雅黑" panose="020B0503020204020204" pitchFamily="34" charset="-122"/>
                <a:ea typeface="微软雅黑" panose="020B0503020204020204" pitchFamily="34" charset="-122"/>
                <a:cs typeface="Arial" panose="020B0604020202020204"/>
              </a:rPr>
              <a:t> +1 = </a:t>
            </a:r>
            <a:r>
              <a:rPr lang="en-US" altLang="zh-CN" sz="2800" spc="-5" dirty="0">
                <a:solidFill>
                  <a:srgbClr val="37761C"/>
                </a:solidFill>
                <a:latin typeface="微软雅黑" panose="020B0503020204020204" pitchFamily="34" charset="-122"/>
                <a:ea typeface="微软雅黑" panose="020B0503020204020204" pitchFamily="34" charset="-122"/>
                <a:cs typeface="Arial" panose="020B0604020202020204"/>
              </a:rPr>
              <a:t>76</a:t>
            </a:r>
            <a:r>
              <a:rPr lang="zh-CN" altLang="en-US" sz="2800" dirty="0">
                <a:latin typeface="微软雅黑" panose="020B0503020204020204" pitchFamily="34" charset="-122"/>
                <a:ea typeface="微软雅黑" panose="020B0503020204020204" pitchFamily="34" charset="-122"/>
                <a:cs typeface="Arial" panose="020B0604020202020204"/>
              </a:rPr>
              <a:t>个参数</a:t>
            </a:r>
            <a:r>
              <a:rPr lang="en-US" altLang="zh-CN" sz="2800" dirty="0">
                <a:latin typeface="微软雅黑" panose="020B0503020204020204" pitchFamily="34" charset="-122"/>
                <a:ea typeface="微软雅黑" panose="020B0503020204020204" pitchFamily="34" charset="-122"/>
                <a:cs typeface="Arial" panose="020B0604020202020204"/>
              </a:rPr>
              <a:t>(+1 </a:t>
            </a:r>
            <a:r>
              <a:rPr lang="en-US" altLang="zh-CN" sz="2800" spc="-5" dirty="0">
                <a:latin typeface="微软雅黑" panose="020B0503020204020204" pitchFamily="34" charset="-122"/>
                <a:ea typeface="微软雅黑" panose="020B0503020204020204" pitchFamily="34" charset="-122"/>
                <a:cs typeface="Arial" panose="020B0604020202020204"/>
              </a:rPr>
              <a:t>for</a:t>
            </a:r>
            <a:r>
              <a:rPr lang="en-US" altLang="zh-CN" sz="2800" spc="-95" dirty="0">
                <a:latin typeface="微软雅黑" panose="020B0503020204020204" pitchFamily="34" charset="-122"/>
                <a:ea typeface="微软雅黑" panose="020B0503020204020204" pitchFamily="34" charset="-122"/>
                <a:cs typeface="Arial" panose="020B0604020202020204"/>
              </a:rPr>
              <a:t> </a:t>
            </a:r>
            <a:r>
              <a:rPr lang="en-US" altLang="zh-CN" sz="2800" spc="-5" dirty="0">
                <a:latin typeface="微软雅黑" panose="020B0503020204020204" pitchFamily="34" charset="-122"/>
                <a:ea typeface="微软雅黑" panose="020B0503020204020204" pitchFamily="34" charset="-122"/>
                <a:cs typeface="Arial" panose="020B0604020202020204"/>
              </a:rPr>
              <a:t>bias)</a:t>
            </a:r>
            <a:endParaRPr lang="zh-CN" altLang="en-US" sz="2800" dirty="0">
              <a:latin typeface="微软雅黑" panose="020B0503020204020204" pitchFamily="34" charset="-122"/>
              <a:ea typeface="微软雅黑" panose="020B0503020204020204" pitchFamily="34" charset="-122"/>
              <a:cs typeface="Arial" panose="020B0604020202020204"/>
            </a:endParaRPr>
          </a:p>
          <a:p>
            <a:pPr marL="12700">
              <a:lnSpc>
                <a:spcPts val="4000"/>
              </a:lnSpc>
            </a:pPr>
            <a:r>
              <a:rPr lang="en-US" altLang="zh-CN" sz="2800" dirty="0">
                <a:latin typeface="微软雅黑" panose="020B0503020204020204" pitchFamily="34" charset="-122"/>
                <a:ea typeface="微软雅黑" panose="020B0503020204020204" pitchFamily="34" charset="-122"/>
                <a:cs typeface="Arial" panose="020B0604020202020204"/>
              </a:rPr>
              <a:t>=&gt; </a:t>
            </a:r>
            <a:r>
              <a:rPr lang="en-US" altLang="zh-CN" sz="2800" spc="-5" dirty="0">
                <a:solidFill>
                  <a:srgbClr val="37761C"/>
                </a:solidFill>
                <a:latin typeface="微软雅黑" panose="020B0503020204020204" pitchFamily="34" charset="-122"/>
                <a:ea typeface="微软雅黑" panose="020B0503020204020204" pitchFamily="34" charset="-122"/>
                <a:cs typeface="Arial" panose="020B0604020202020204"/>
              </a:rPr>
              <a:t>76</a:t>
            </a:r>
            <a:r>
              <a:rPr lang="en-US" altLang="zh-CN" sz="2800" dirty="0">
                <a:latin typeface="微软雅黑" panose="020B0503020204020204" pitchFamily="34" charset="-122"/>
                <a:ea typeface="微软雅黑" panose="020B0503020204020204" pitchFamily="34" charset="-122"/>
                <a:cs typeface="Arial" panose="020B0604020202020204"/>
              </a:rPr>
              <a:t> * </a:t>
            </a:r>
            <a:r>
              <a:rPr lang="en-US" altLang="zh-CN" sz="2800" dirty="0">
                <a:solidFill>
                  <a:srgbClr val="FF0000"/>
                </a:solidFill>
                <a:latin typeface="微软雅黑" panose="020B0503020204020204" pitchFamily="34" charset="-122"/>
                <a:ea typeface="微软雅黑" panose="020B0503020204020204" pitchFamily="34" charset="-122"/>
                <a:cs typeface="Arial" panose="020B0604020202020204"/>
              </a:rPr>
              <a:t>10</a:t>
            </a:r>
            <a:r>
              <a:rPr lang="en-US" altLang="zh-CN" sz="2800" dirty="0">
                <a:latin typeface="微软雅黑" panose="020B0503020204020204" pitchFamily="34" charset="-122"/>
                <a:ea typeface="微软雅黑" panose="020B0503020204020204" pitchFamily="34" charset="-122"/>
                <a:cs typeface="Arial" panose="020B0604020202020204"/>
              </a:rPr>
              <a:t> = </a:t>
            </a:r>
            <a:r>
              <a:rPr lang="en-US" altLang="zh-CN" sz="2800" b="1" dirty="0">
                <a:latin typeface="微软雅黑" panose="020B0503020204020204" pitchFamily="34" charset="-122"/>
                <a:ea typeface="微软雅黑" panose="020B0503020204020204" pitchFamily="34" charset="-122"/>
                <a:cs typeface="Arial" panose="020B0604020202020204"/>
              </a:rPr>
              <a:t>760</a:t>
            </a:r>
            <a:endParaRPr lang="zh-CN" altLang="en-US" sz="2800" b="1" dirty="0">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7"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02109" y="1096191"/>
            <a:ext cx="3064282" cy="4196020"/>
          </a:xfrm>
          <a:prstGeom prst="rect">
            <a:avLst/>
          </a:prstGeom>
          <a:noFill/>
        </p:spPr>
        <p:txBody>
          <a:bodyPr wrap="square" rtlCol="0">
            <a:spAutoFit/>
          </a:bodyPr>
          <a:lstStyle/>
          <a:p>
            <a:pPr algn="l">
              <a:lnSpc>
                <a:spcPts val="4000"/>
              </a:lnSpc>
            </a:pPr>
            <a:r>
              <a:rPr lang="zh-CN" altLang="en-US" sz="2200" b="1" dirty="0">
                <a:latin typeface="微软雅黑" panose="020B0503020204020204" pitchFamily="34" charset="-122"/>
                <a:ea typeface="微软雅黑" panose="020B0503020204020204" pitchFamily="34" charset="-122"/>
              </a:rPr>
              <a:t>总结</a:t>
            </a:r>
            <a:r>
              <a:rPr lang="zh-CN" altLang="en-US" sz="2200" dirty="0">
                <a:latin typeface="微软雅黑" panose="020B0503020204020204" pitchFamily="34" charset="-122"/>
                <a:ea typeface="微软雅黑" panose="020B0503020204020204" pitchFamily="34" charset="-122"/>
              </a:rPr>
              <a:t>：给定一个卷积层</a:t>
            </a:r>
            <a:endParaRPr lang="en-US" altLang="zh-CN" sz="2200" dirty="0">
              <a:latin typeface="微软雅黑" panose="020B0503020204020204" pitchFamily="34" charset="-122"/>
              <a:ea typeface="微软雅黑" panose="020B0503020204020204" pitchFamily="34" charset="-122"/>
            </a:endParaRPr>
          </a:p>
          <a:p>
            <a:pPr marL="342900" indent="-342900" algn="l">
              <a:lnSpc>
                <a:spcPts val="4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需要四个参数</a:t>
            </a:r>
            <a:endParaRPr lang="en-US" altLang="zh-CN" sz="2200" dirty="0">
              <a:latin typeface="微软雅黑" panose="020B0503020204020204" pitchFamily="34" charset="-122"/>
              <a:ea typeface="微软雅黑" panose="020B0503020204020204" pitchFamily="34" charset="-122"/>
            </a:endParaRPr>
          </a:p>
          <a:p>
            <a:pPr marL="800100" lvl="1" indent="-342900">
              <a:lnSpc>
                <a:spcPts val="40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滤波器数目</a:t>
            </a:r>
            <a:r>
              <a:rPr lang="en-US" altLang="zh-CN" sz="2200" dirty="0">
                <a:latin typeface="微软雅黑" panose="020B0503020204020204" pitchFamily="34" charset="-122"/>
                <a:ea typeface="微软雅黑" panose="020B0503020204020204" pitchFamily="34" charset="-122"/>
              </a:rPr>
              <a:t>K</a:t>
            </a:r>
            <a:endParaRPr lang="en-US" altLang="zh-CN" sz="2200" dirty="0">
              <a:latin typeface="微软雅黑" panose="020B0503020204020204" pitchFamily="34" charset="-122"/>
              <a:ea typeface="微软雅黑" panose="020B0503020204020204" pitchFamily="34" charset="-122"/>
            </a:endParaRPr>
          </a:p>
          <a:p>
            <a:pPr marL="800100" lvl="1" indent="-342900">
              <a:lnSpc>
                <a:spcPts val="40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滤波器大小</a:t>
            </a:r>
            <a:r>
              <a:rPr lang="en-US" altLang="zh-CN" sz="2200" dirty="0">
                <a:latin typeface="微软雅黑" panose="020B0503020204020204" pitchFamily="34" charset="-122"/>
                <a:ea typeface="微软雅黑" panose="020B0503020204020204" pitchFamily="34" charset="-122"/>
              </a:rPr>
              <a:t>F</a:t>
            </a:r>
            <a:endParaRPr lang="en-US" altLang="zh-CN" sz="2200" dirty="0">
              <a:latin typeface="微软雅黑" panose="020B0503020204020204" pitchFamily="34" charset="-122"/>
              <a:ea typeface="微软雅黑" panose="020B0503020204020204" pitchFamily="34" charset="-122"/>
            </a:endParaRPr>
          </a:p>
          <a:p>
            <a:pPr marL="800100" lvl="1" indent="-342900">
              <a:lnSpc>
                <a:spcPts val="40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步长</a:t>
            </a:r>
            <a:r>
              <a:rPr lang="en-US" altLang="zh-CN" sz="2200" dirty="0">
                <a:latin typeface="微软雅黑" panose="020B0503020204020204" pitchFamily="34" charset="-122"/>
                <a:ea typeface="微软雅黑" panose="020B0503020204020204" pitchFamily="34" charset="-122"/>
              </a:rPr>
              <a:t>S</a:t>
            </a:r>
            <a:endParaRPr lang="en-US" altLang="zh-CN" sz="2200" dirty="0">
              <a:latin typeface="微软雅黑" panose="020B0503020204020204" pitchFamily="34" charset="-122"/>
              <a:ea typeface="微软雅黑" panose="020B0503020204020204" pitchFamily="34" charset="-122"/>
            </a:endParaRPr>
          </a:p>
          <a:p>
            <a:pPr marL="800100" lvl="1" indent="-342900">
              <a:lnSpc>
                <a:spcPts val="40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零填充个数</a:t>
            </a:r>
            <a:r>
              <a:rPr lang="en-US" altLang="zh-CN" sz="2200" dirty="0">
                <a:latin typeface="微软雅黑" panose="020B0503020204020204" pitchFamily="34" charset="-122"/>
                <a:ea typeface="微软雅黑" panose="020B0503020204020204" pitchFamily="34" charset="-122"/>
              </a:rPr>
              <a:t>P</a:t>
            </a:r>
            <a:endParaRPr lang="en-US" altLang="zh-CN" sz="2200" dirty="0">
              <a:latin typeface="微软雅黑" panose="020B0503020204020204" pitchFamily="34" charset="-122"/>
              <a:ea typeface="微软雅黑" panose="020B0503020204020204" pitchFamily="34" charset="-122"/>
            </a:endParaRPr>
          </a:p>
          <a:p>
            <a:pPr lvl="1">
              <a:lnSpc>
                <a:spcPts val="4000"/>
              </a:lnSpc>
            </a:pPr>
            <a:endParaRPr lang="en-US" altLang="zh-CN" sz="2200" dirty="0">
              <a:latin typeface="微软雅黑" panose="020B0503020204020204" pitchFamily="34" charset="-122"/>
              <a:ea typeface="微软雅黑" panose="020B0503020204020204" pitchFamily="34" charset="-122"/>
            </a:endParaRPr>
          </a:p>
          <a:p>
            <a:pPr marL="342900" indent="-342900">
              <a:lnSpc>
                <a:spcPts val="4000"/>
              </a:lnSpc>
              <a:buFont typeface="Arial" panose="020B0604020202020204" pitchFamily="34" charset="0"/>
              <a:buChar char="•"/>
            </a:pPr>
            <a:endParaRPr lang="en-US" altLang="zh-CN" sz="22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矩形 2"/>
              <p:cNvSpPr/>
              <p:nvPr/>
            </p:nvSpPr>
            <p:spPr>
              <a:xfrm>
                <a:off x="4962861" y="1517498"/>
                <a:ext cx="6096000" cy="2657138"/>
              </a:xfrm>
              <a:prstGeom prst="rect">
                <a:avLst/>
              </a:prstGeom>
            </p:spPr>
            <p:txBody>
              <a:bodyPr>
                <a:spAutoFit/>
              </a:bodyPr>
              <a:lstStyle/>
              <a:p>
                <a:pPr marL="342900" indent="-342900">
                  <a:lnSpc>
                    <a:spcPts val="4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输入图片大小为</a:t>
                </a:r>
                <a14:m>
                  <m:oMath xmlns:m="http://schemas.openxmlformats.org/officeDocument/2006/math">
                    <m:sSub>
                      <m:sSubPr>
                        <m:ctrlPr>
                          <a:rPr lang="en-US" altLang="zh-CN" sz="2200" b="1" i="1" dirty="0">
                            <a:solidFill>
                              <a:srgbClr val="4472C4"/>
                            </a:solidFill>
                            <a:latin typeface="Cambria Math" panose="02040503050406030204" pitchFamily="18" charset="0"/>
                            <a:ea typeface="微软雅黑" panose="020B0503020204020204" pitchFamily="34" charset="-122"/>
                          </a:rPr>
                        </m:ctrlPr>
                      </m:sSubPr>
                      <m:e>
                        <m:r>
                          <a:rPr lang="en-US" altLang="zh-CN" sz="2200" b="1" i="1" dirty="0">
                            <a:solidFill>
                              <a:srgbClr val="4472C4"/>
                            </a:solidFill>
                            <a:latin typeface="Cambria Math" panose="02040503050406030204" pitchFamily="18" charset="0"/>
                            <a:ea typeface="微软雅黑" panose="020B0503020204020204" pitchFamily="34" charset="-122"/>
                          </a:rPr>
                          <m:t>𝑾</m:t>
                        </m:r>
                      </m:e>
                      <m:sub>
                        <m:r>
                          <a:rPr lang="en-US" altLang="zh-CN" sz="2200" b="1" i="1" dirty="0">
                            <a:solidFill>
                              <a:srgbClr val="4472C4"/>
                            </a:solidFill>
                            <a:latin typeface="Cambria Math" panose="02040503050406030204" pitchFamily="18" charset="0"/>
                            <a:ea typeface="微软雅黑" panose="020B0503020204020204" pitchFamily="34" charset="-122"/>
                          </a:rPr>
                          <m:t>𝟏</m:t>
                        </m:r>
                      </m:sub>
                    </m:sSub>
                    <m:r>
                      <a:rPr lang="en-US" altLang="zh-CN" sz="2200" b="1" i="1" dirty="0">
                        <a:solidFill>
                          <a:srgbClr val="4472C4"/>
                        </a:solidFill>
                        <a:latin typeface="Cambria Math" panose="02040503050406030204" pitchFamily="18" charset="0"/>
                        <a:ea typeface="Cambria Math" panose="02040503050406030204" pitchFamily="18" charset="0"/>
                      </a:rPr>
                      <m:t>×</m:t>
                    </m:r>
                    <m:sSub>
                      <m:sSubPr>
                        <m:ctrlPr>
                          <a:rPr lang="en-US" altLang="zh-CN" sz="2200" b="1" i="1" dirty="0">
                            <a:solidFill>
                              <a:srgbClr val="4472C4"/>
                            </a:solidFill>
                            <a:latin typeface="Cambria Math" panose="02040503050406030204" pitchFamily="18" charset="0"/>
                            <a:ea typeface="Cambria Math" panose="02040503050406030204" pitchFamily="18" charset="0"/>
                          </a:rPr>
                        </m:ctrlPr>
                      </m:sSubPr>
                      <m:e>
                        <m:r>
                          <a:rPr lang="en-US" altLang="zh-CN" sz="2200" b="1" i="1" dirty="0">
                            <a:solidFill>
                              <a:srgbClr val="4472C4"/>
                            </a:solidFill>
                            <a:latin typeface="Cambria Math" panose="02040503050406030204" pitchFamily="18" charset="0"/>
                            <a:ea typeface="Cambria Math" panose="02040503050406030204" pitchFamily="18" charset="0"/>
                          </a:rPr>
                          <m:t>𝑯</m:t>
                        </m:r>
                      </m:e>
                      <m:sub>
                        <m:r>
                          <a:rPr lang="en-US" altLang="zh-CN" sz="2200" b="1" i="1" dirty="0">
                            <a:solidFill>
                              <a:srgbClr val="4472C4"/>
                            </a:solidFill>
                            <a:latin typeface="Cambria Math" panose="02040503050406030204" pitchFamily="18" charset="0"/>
                            <a:ea typeface="Cambria Math" panose="02040503050406030204" pitchFamily="18" charset="0"/>
                          </a:rPr>
                          <m:t>𝟏</m:t>
                        </m:r>
                      </m:sub>
                    </m:sSub>
                    <m:r>
                      <a:rPr lang="en-US" altLang="zh-CN" sz="2200" b="1" i="1" dirty="0">
                        <a:solidFill>
                          <a:srgbClr val="4472C4"/>
                        </a:solidFill>
                        <a:latin typeface="Cambria Math" panose="02040503050406030204" pitchFamily="18" charset="0"/>
                        <a:ea typeface="Cambria Math" panose="02040503050406030204" pitchFamily="18" charset="0"/>
                      </a:rPr>
                      <m:t>×</m:t>
                    </m:r>
                    <m:sSub>
                      <m:sSubPr>
                        <m:ctrlPr>
                          <a:rPr lang="en-US" altLang="zh-CN" sz="2200" b="1" i="1" dirty="0">
                            <a:solidFill>
                              <a:srgbClr val="4472C4"/>
                            </a:solidFill>
                            <a:latin typeface="Cambria Math" panose="02040503050406030204" pitchFamily="18" charset="0"/>
                            <a:ea typeface="Cambria Math" panose="02040503050406030204" pitchFamily="18" charset="0"/>
                          </a:rPr>
                        </m:ctrlPr>
                      </m:sSubPr>
                      <m:e>
                        <m:r>
                          <a:rPr lang="en-US" altLang="zh-CN" sz="2200" b="1" i="1" dirty="0">
                            <a:solidFill>
                              <a:srgbClr val="4472C4"/>
                            </a:solidFill>
                            <a:latin typeface="Cambria Math" panose="02040503050406030204" pitchFamily="18" charset="0"/>
                            <a:ea typeface="Cambria Math" panose="02040503050406030204" pitchFamily="18" charset="0"/>
                          </a:rPr>
                          <m:t>𝑫</m:t>
                        </m:r>
                      </m:e>
                      <m:sub>
                        <m:r>
                          <a:rPr lang="en-US" altLang="zh-CN" sz="2200" b="1" i="1" dirty="0">
                            <a:solidFill>
                              <a:srgbClr val="4472C4"/>
                            </a:solidFill>
                            <a:latin typeface="Cambria Math" panose="02040503050406030204" pitchFamily="18" charset="0"/>
                            <a:ea typeface="Cambria Math" panose="02040503050406030204" pitchFamily="18" charset="0"/>
                          </a:rPr>
                          <m:t>𝟏</m:t>
                        </m:r>
                      </m:sub>
                    </m:sSub>
                  </m:oMath>
                </a14:m>
                <a:endParaRPr lang="en-US" altLang="zh-CN" sz="2200" b="1" dirty="0">
                  <a:latin typeface="微软雅黑" panose="020B0503020204020204" pitchFamily="34" charset="-122"/>
                  <a:ea typeface="微软雅黑" panose="020B0503020204020204" pitchFamily="34" charset="-122"/>
                </a:endParaRPr>
              </a:p>
              <a:p>
                <a:pPr marL="342900" indent="-342900">
                  <a:lnSpc>
                    <a:spcPts val="4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经过卷积后输出大小为</a:t>
                </a:r>
                <a14:m>
                  <m:oMath xmlns:m="http://schemas.openxmlformats.org/officeDocument/2006/math">
                    <m:sSub>
                      <m:sSubPr>
                        <m:ctrlPr>
                          <a:rPr lang="en-US" altLang="zh-CN" sz="2200" b="1" i="1" dirty="0">
                            <a:solidFill>
                              <a:srgbClr val="4472C4"/>
                            </a:solidFill>
                            <a:latin typeface="Cambria Math" panose="02040503050406030204" pitchFamily="18" charset="0"/>
                            <a:ea typeface="微软雅黑" panose="020B0503020204020204" pitchFamily="34" charset="-122"/>
                          </a:rPr>
                        </m:ctrlPr>
                      </m:sSubPr>
                      <m:e>
                        <m:r>
                          <a:rPr lang="en-US" altLang="zh-CN" sz="2200" b="1" i="1" dirty="0">
                            <a:solidFill>
                              <a:srgbClr val="4472C4"/>
                            </a:solidFill>
                            <a:latin typeface="Cambria Math" panose="02040503050406030204" pitchFamily="18" charset="0"/>
                            <a:ea typeface="微软雅黑" panose="020B0503020204020204" pitchFamily="34" charset="-122"/>
                          </a:rPr>
                          <m:t>𝑾</m:t>
                        </m:r>
                      </m:e>
                      <m:sub>
                        <m:r>
                          <a:rPr lang="en-US" altLang="zh-CN" sz="2200" b="1" i="1" dirty="0">
                            <a:solidFill>
                              <a:srgbClr val="4472C4"/>
                            </a:solidFill>
                            <a:latin typeface="Cambria Math" panose="02040503050406030204" pitchFamily="18" charset="0"/>
                            <a:ea typeface="微软雅黑" panose="020B0503020204020204" pitchFamily="34" charset="-122"/>
                          </a:rPr>
                          <m:t>𝟐</m:t>
                        </m:r>
                      </m:sub>
                    </m:sSub>
                    <m:r>
                      <a:rPr lang="en-US" altLang="zh-CN" sz="2200" b="1" i="1" dirty="0">
                        <a:solidFill>
                          <a:srgbClr val="4472C4"/>
                        </a:solidFill>
                        <a:latin typeface="Cambria Math" panose="02040503050406030204" pitchFamily="18" charset="0"/>
                        <a:ea typeface="Cambria Math" panose="02040503050406030204" pitchFamily="18" charset="0"/>
                      </a:rPr>
                      <m:t>×</m:t>
                    </m:r>
                    <m:sSub>
                      <m:sSubPr>
                        <m:ctrlPr>
                          <a:rPr lang="en-US" altLang="zh-CN" sz="2200" b="1" i="1" dirty="0">
                            <a:solidFill>
                              <a:srgbClr val="4472C4"/>
                            </a:solidFill>
                            <a:latin typeface="Cambria Math" panose="02040503050406030204" pitchFamily="18" charset="0"/>
                            <a:ea typeface="Cambria Math" panose="02040503050406030204" pitchFamily="18" charset="0"/>
                          </a:rPr>
                        </m:ctrlPr>
                      </m:sSubPr>
                      <m:e>
                        <m:r>
                          <a:rPr lang="en-US" altLang="zh-CN" sz="2200" b="1" i="1" dirty="0">
                            <a:solidFill>
                              <a:srgbClr val="4472C4"/>
                            </a:solidFill>
                            <a:latin typeface="Cambria Math" panose="02040503050406030204" pitchFamily="18" charset="0"/>
                            <a:ea typeface="Cambria Math" panose="02040503050406030204" pitchFamily="18" charset="0"/>
                          </a:rPr>
                          <m:t>𝑯</m:t>
                        </m:r>
                      </m:e>
                      <m:sub>
                        <m:r>
                          <a:rPr lang="en-US" altLang="zh-CN" sz="2200" b="1" i="1" dirty="0">
                            <a:solidFill>
                              <a:srgbClr val="4472C4"/>
                            </a:solidFill>
                            <a:latin typeface="Cambria Math" panose="02040503050406030204" pitchFamily="18" charset="0"/>
                            <a:ea typeface="Cambria Math" panose="02040503050406030204" pitchFamily="18" charset="0"/>
                          </a:rPr>
                          <m:t>𝟐</m:t>
                        </m:r>
                      </m:sub>
                    </m:sSub>
                    <m:r>
                      <a:rPr lang="en-US" altLang="zh-CN" sz="2200" b="1" i="1" dirty="0">
                        <a:solidFill>
                          <a:srgbClr val="4472C4"/>
                        </a:solidFill>
                        <a:latin typeface="Cambria Math" panose="02040503050406030204" pitchFamily="18" charset="0"/>
                        <a:ea typeface="Cambria Math" panose="02040503050406030204" pitchFamily="18" charset="0"/>
                      </a:rPr>
                      <m:t>×</m:t>
                    </m:r>
                    <m:sSub>
                      <m:sSubPr>
                        <m:ctrlPr>
                          <a:rPr lang="en-US" altLang="zh-CN" sz="2200" b="1" i="1" dirty="0">
                            <a:solidFill>
                              <a:srgbClr val="4472C4"/>
                            </a:solidFill>
                            <a:latin typeface="Cambria Math" panose="02040503050406030204" pitchFamily="18" charset="0"/>
                            <a:ea typeface="Cambria Math" panose="02040503050406030204" pitchFamily="18" charset="0"/>
                          </a:rPr>
                        </m:ctrlPr>
                      </m:sSubPr>
                      <m:e>
                        <m:r>
                          <a:rPr lang="en-US" altLang="zh-CN" sz="2200" b="1" i="1" dirty="0">
                            <a:solidFill>
                              <a:srgbClr val="4472C4"/>
                            </a:solidFill>
                            <a:latin typeface="Cambria Math" panose="02040503050406030204" pitchFamily="18" charset="0"/>
                            <a:ea typeface="Cambria Math" panose="02040503050406030204" pitchFamily="18" charset="0"/>
                          </a:rPr>
                          <m:t>𝑫</m:t>
                        </m:r>
                      </m:e>
                      <m:sub>
                        <m:r>
                          <a:rPr lang="en-US" altLang="zh-CN" sz="2200" b="1" i="1" dirty="0">
                            <a:solidFill>
                              <a:srgbClr val="4472C4"/>
                            </a:solidFill>
                            <a:latin typeface="Cambria Math" panose="02040503050406030204" pitchFamily="18" charset="0"/>
                            <a:ea typeface="Cambria Math" panose="02040503050406030204" pitchFamily="18" charset="0"/>
                          </a:rPr>
                          <m:t>𝟐</m:t>
                        </m:r>
                      </m:sub>
                    </m:sSub>
                    <m:r>
                      <a:rPr lang="en-US" altLang="zh-CN" sz="2200" b="1" i="1" dirty="0">
                        <a:solidFill>
                          <a:srgbClr val="4472C4"/>
                        </a:solidFill>
                        <a:latin typeface="Cambria Math" panose="02040503050406030204" pitchFamily="18" charset="0"/>
                        <a:ea typeface="Cambria Math" panose="02040503050406030204" pitchFamily="18" charset="0"/>
                      </a:rPr>
                      <m:t> </m:t>
                    </m:r>
                  </m:oMath>
                </a14:m>
                <a:r>
                  <a:rPr lang="zh-CN" altLang="en-US" sz="2200" dirty="0">
                    <a:latin typeface="微软雅黑" panose="020B0503020204020204" pitchFamily="34" charset="-122"/>
                    <a:ea typeface="微软雅黑" panose="020B0503020204020204" pitchFamily="34" charset="-122"/>
                  </a:rPr>
                  <a:t>，其中</a:t>
                </a:r>
                <a:endParaRPr lang="en-US" altLang="zh-CN" sz="2200" dirty="0">
                  <a:latin typeface="微软雅黑" panose="020B0503020204020204" pitchFamily="34" charset="-122"/>
                  <a:ea typeface="微软雅黑" panose="020B0503020204020204" pitchFamily="34" charset="-122"/>
                </a:endParaRPr>
              </a:p>
              <a:p>
                <a:pPr marL="800100" lvl="1" indent="-342900">
                  <a:lnSpc>
                    <a:spcPts val="4000"/>
                  </a:lnSpc>
                  <a:buFont typeface="Wingdings" panose="05000000000000000000" pitchFamily="2" charset="2"/>
                  <a:buChar char="ü"/>
                </a:pPr>
                <a14:m>
                  <m:oMath xmlns:m="http://schemas.openxmlformats.org/officeDocument/2006/math">
                    <m:sSub>
                      <m:sSubPr>
                        <m:ctrlPr>
                          <a:rPr lang="en-US" altLang="zh-CN" sz="2200" b="1" i="1" dirty="0">
                            <a:solidFill>
                              <a:srgbClr val="FF0000"/>
                            </a:solidFill>
                            <a:latin typeface="Cambria Math" panose="02040503050406030204" pitchFamily="18" charset="0"/>
                            <a:ea typeface="微软雅黑" panose="020B0503020204020204" pitchFamily="34" charset="-122"/>
                          </a:rPr>
                        </m:ctrlPr>
                      </m:sSubPr>
                      <m:e>
                        <m:r>
                          <a:rPr lang="en-US" altLang="zh-CN" sz="2200" b="1" i="1" dirty="0">
                            <a:solidFill>
                              <a:srgbClr val="FF0000"/>
                            </a:solidFill>
                            <a:latin typeface="Cambria Math" panose="02040503050406030204" pitchFamily="18" charset="0"/>
                            <a:ea typeface="微软雅黑" panose="020B0503020204020204" pitchFamily="34" charset="-122"/>
                          </a:rPr>
                          <m:t>𝑾</m:t>
                        </m:r>
                      </m:e>
                      <m:sub>
                        <m:r>
                          <a:rPr lang="en-US" altLang="zh-CN" sz="2200" b="1" i="1" dirty="0">
                            <a:solidFill>
                              <a:srgbClr val="FF0000"/>
                            </a:solidFill>
                            <a:latin typeface="Cambria Math" panose="02040503050406030204" pitchFamily="18" charset="0"/>
                            <a:ea typeface="微软雅黑" panose="020B0503020204020204" pitchFamily="34" charset="-122"/>
                          </a:rPr>
                          <m:t>𝟐</m:t>
                        </m:r>
                      </m:sub>
                    </m:sSub>
                    <m:r>
                      <a:rPr lang="en-US" altLang="zh-CN" sz="2200" b="1" i="1" dirty="0">
                        <a:solidFill>
                          <a:srgbClr val="FF0000"/>
                        </a:solidFill>
                        <a:latin typeface="Cambria Math" panose="02040503050406030204" pitchFamily="18" charset="0"/>
                        <a:ea typeface="微软雅黑" panose="020B0503020204020204" pitchFamily="34" charset="-122"/>
                      </a:rPr>
                      <m:t>=</m:t>
                    </m:r>
                    <m:f>
                      <m:fPr>
                        <m:type m:val="lin"/>
                        <m:ctrlPr>
                          <a:rPr lang="en-US" altLang="zh-CN" sz="2200" b="1" i="1" dirty="0">
                            <a:solidFill>
                              <a:srgbClr val="FF0000"/>
                            </a:solidFill>
                            <a:latin typeface="Cambria Math" panose="02040503050406030204" pitchFamily="18" charset="0"/>
                            <a:ea typeface="微软雅黑" panose="020B0503020204020204" pitchFamily="34" charset="-122"/>
                          </a:rPr>
                        </m:ctrlPr>
                      </m:fPr>
                      <m:num>
                        <m:r>
                          <a:rPr lang="en-US" altLang="zh-CN" sz="2200" b="1" i="1" dirty="0">
                            <a:solidFill>
                              <a:srgbClr val="FF0000"/>
                            </a:solidFill>
                            <a:latin typeface="Cambria Math" panose="02040503050406030204" pitchFamily="18" charset="0"/>
                            <a:ea typeface="微软雅黑" panose="020B0503020204020204" pitchFamily="34" charset="-122"/>
                          </a:rPr>
                          <m:t>(</m:t>
                        </m:r>
                        <m:sSub>
                          <m:sSubPr>
                            <m:ctrlPr>
                              <a:rPr lang="en-US" altLang="zh-CN" sz="2200" b="1" i="1" dirty="0">
                                <a:solidFill>
                                  <a:srgbClr val="FF0000"/>
                                </a:solidFill>
                                <a:latin typeface="Cambria Math" panose="02040503050406030204" pitchFamily="18" charset="0"/>
                                <a:ea typeface="微软雅黑" panose="020B0503020204020204" pitchFamily="34" charset="-122"/>
                              </a:rPr>
                            </m:ctrlPr>
                          </m:sSubPr>
                          <m:e>
                            <m:r>
                              <a:rPr lang="en-US" altLang="zh-CN" sz="2200" b="1" i="1" dirty="0">
                                <a:solidFill>
                                  <a:srgbClr val="FF0000"/>
                                </a:solidFill>
                                <a:latin typeface="Cambria Math" panose="02040503050406030204" pitchFamily="18" charset="0"/>
                                <a:ea typeface="微软雅黑" panose="020B0503020204020204" pitchFamily="34" charset="-122"/>
                              </a:rPr>
                              <m:t>𝑾</m:t>
                            </m:r>
                          </m:e>
                          <m:sub>
                            <m:r>
                              <a:rPr lang="en-US" altLang="zh-CN" sz="2200" b="1" i="1" dirty="0">
                                <a:solidFill>
                                  <a:srgbClr val="FF0000"/>
                                </a:solidFill>
                                <a:latin typeface="Cambria Math" panose="02040503050406030204" pitchFamily="18" charset="0"/>
                                <a:ea typeface="微软雅黑" panose="020B0503020204020204" pitchFamily="34" charset="-122"/>
                              </a:rPr>
                              <m:t>𝟏</m:t>
                            </m:r>
                          </m:sub>
                        </m:sSub>
                        <m:r>
                          <a:rPr lang="en-US" altLang="zh-CN" sz="2200" b="1" i="1" dirty="0">
                            <a:solidFill>
                              <a:srgbClr val="FF0000"/>
                            </a:solidFill>
                            <a:latin typeface="Cambria Math" panose="02040503050406030204" pitchFamily="18" charset="0"/>
                            <a:ea typeface="微软雅黑" panose="020B0503020204020204" pitchFamily="34" charset="-122"/>
                          </a:rPr>
                          <m:t>−</m:t>
                        </m:r>
                        <m:r>
                          <a:rPr lang="en-US" altLang="zh-CN" sz="2200" b="1" i="1" dirty="0">
                            <a:solidFill>
                              <a:srgbClr val="FF0000"/>
                            </a:solidFill>
                            <a:latin typeface="Cambria Math" panose="02040503050406030204" pitchFamily="18" charset="0"/>
                            <a:ea typeface="微软雅黑" panose="020B0503020204020204" pitchFamily="34" charset="-122"/>
                          </a:rPr>
                          <m:t>𝑭</m:t>
                        </m:r>
                        <m:r>
                          <a:rPr lang="en-US" altLang="zh-CN" sz="2200" b="1" i="1" dirty="0">
                            <a:solidFill>
                              <a:srgbClr val="FF0000"/>
                            </a:solidFill>
                            <a:latin typeface="Cambria Math" panose="02040503050406030204" pitchFamily="18" charset="0"/>
                            <a:ea typeface="微软雅黑" panose="020B0503020204020204" pitchFamily="34" charset="-122"/>
                          </a:rPr>
                          <m:t>+</m:t>
                        </m:r>
                        <m:r>
                          <a:rPr lang="en-US" altLang="zh-CN" sz="2200" b="1" i="1" dirty="0">
                            <a:solidFill>
                              <a:srgbClr val="FF0000"/>
                            </a:solidFill>
                            <a:latin typeface="Cambria Math" panose="02040503050406030204" pitchFamily="18" charset="0"/>
                            <a:ea typeface="微软雅黑" panose="020B0503020204020204" pitchFamily="34" charset="-122"/>
                          </a:rPr>
                          <m:t>𝟐</m:t>
                        </m:r>
                        <m:r>
                          <a:rPr lang="en-US" altLang="zh-CN" sz="2200" b="1" i="1" dirty="0">
                            <a:solidFill>
                              <a:srgbClr val="FF0000"/>
                            </a:solidFill>
                            <a:latin typeface="Cambria Math" panose="02040503050406030204" pitchFamily="18" charset="0"/>
                            <a:ea typeface="微软雅黑" panose="020B0503020204020204" pitchFamily="34" charset="-122"/>
                          </a:rPr>
                          <m:t>𝑷</m:t>
                        </m:r>
                        <m:r>
                          <a:rPr lang="en-US" altLang="zh-CN" sz="2200" b="1" i="1" dirty="0">
                            <a:solidFill>
                              <a:srgbClr val="FF0000"/>
                            </a:solidFill>
                            <a:latin typeface="Cambria Math" panose="02040503050406030204" pitchFamily="18" charset="0"/>
                            <a:ea typeface="微软雅黑" panose="020B0503020204020204" pitchFamily="34" charset="-122"/>
                          </a:rPr>
                          <m:t>)</m:t>
                        </m:r>
                      </m:num>
                      <m:den>
                        <m:r>
                          <a:rPr lang="en-US" altLang="zh-CN" sz="2200" b="1" i="1" dirty="0">
                            <a:solidFill>
                              <a:srgbClr val="FF0000"/>
                            </a:solidFill>
                            <a:latin typeface="Cambria Math" panose="02040503050406030204" pitchFamily="18" charset="0"/>
                            <a:ea typeface="微软雅黑" panose="020B0503020204020204" pitchFamily="34" charset="-122"/>
                          </a:rPr>
                          <m:t>𝑺</m:t>
                        </m:r>
                      </m:den>
                    </m:f>
                    <m:r>
                      <a:rPr lang="en-US" altLang="zh-CN" sz="2200" b="1" i="1" dirty="0">
                        <a:solidFill>
                          <a:srgbClr val="FF0000"/>
                        </a:solidFill>
                        <a:latin typeface="Cambria Math" panose="02040503050406030204" pitchFamily="18" charset="0"/>
                        <a:ea typeface="微软雅黑" panose="020B0503020204020204" pitchFamily="34" charset="-122"/>
                      </a:rPr>
                      <m:t>+</m:t>
                    </m:r>
                    <m:r>
                      <a:rPr lang="en-US" altLang="zh-CN" sz="2200" b="1" i="1" dirty="0">
                        <a:solidFill>
                          <a:srgbClr val="FF0000"/>
                        </a:solidFill>
                        <a:latin typeface="Cambria Math" panose="02040503050406030204" pitchFamily="18" charset="0"/>
                        <a:ea typeface="微软雅黑" panose="020B0503020204020204" pitchFamily="34" charset="-122"/>
                      </a:rPr>
                      <m:t>𝟏</m:t>
                    </m:r>
                  </m:oMath>
                </a14:m>
                <a:endParaRPr lang="en-US" altLang="zh-CN" sz="2200" dirty="0">
                  <a:solidFill>
                    <a:srgbClr val="FF0000"/>
                  </a:solidFill>
                  <a:latin typeface="微软雅黑" panose="020B0503020204020204" pitchFamily="34" charset="-122"/>
                  <a:ea typeface="微软雅黑" panose="020B0503020204020204" pitchFamily="34" charset="-122"/>
                </a:endParaRPr>
              </a:p>
              <a:p>
                <a:pPr marL="800100" lvl="1" indent="-342900">
                  <a:lnSpc>
                    <a:spcPts val="4000"/>
                  </a:lnSpc>
                  <a:buFont typeface="Wingdings" panose="05000000000000000000" pitchFamily="2" charset="2"/>
                  <a:buChar char="ü"/>
                </a:pPr>
                <a14:m>
                  <m:oMath xmlns:m="http://schemas.openxmlformats.org/officeDocument/2006/math">
                    <m:sSub>
                      <m:sSubPr>
                        <m:ctrlPr>
                          <a:rPr lang="en-US" altLang="zh-CN" sz="2200" b="1" i="1" dirty="0">
                            <a:solidFill>
                              <a:srgbClr val="FF0000"/>
                            </a:solidFill>
                            <a:latin typeface="Cambria Math" panose="02040503050406030204" pitchFamily="18" charset="0"/>
                            <a:ea typeface="Cambria Math" panose="02040503050406030204" pitchFamily="18" charset="0"/>
                          </a:rPr>
                        </m:ctrlPr>
                      </m:sSubPr>
                      <m:e>
                        <m:r>
                          <a:rPr lang="en-US" altLang="zh-CN" sz="2200" b="1" i="1" dirty="0">
                            <a:solidFill>
                              <a:srgbClr val="FF0000"/>
                            </a:solidFill>
                            <a:latin typeface="Cambria Math" panose="02040503050406030204" pitchFamily="18" charset="0"/>
                            <a:ea typeface="Cambria Math" panose="02040503050406030204" pitchFamily="18" charset="0"/>
                          </a:rPr>
                          <m:t>𝑯</m:t>
                        </m:r>
                      </m:e>
                      <m:sub>
                        <m:r>
                          <a:rPr lang="en-US" altLang="zh-CN" sz="2200" b="1" i="1" dirty="0">
                            <a:solidFill>
                              <a:srgbClr val="FF0000"/>
                            </a:solidFill>
                            <a:latin typeface="Cambria Math" panose="02040503050406030204" pitchFamily="18" charset="0"/>
                            <a:ea typeface="Cambria Math" panose="02040503050406030204" pitchFamily="18" charset="0"/>
                          </a:rPr>
                          <m:t>𝟐</m:t>
                        </m:r>
                      </m:sub>
                    </m:sSub>
                    <m:r>
                      <a:rPr lang="en-US" altLang="zh-CN" sz="2200" b="1" i="1" dirty="0">
                        <a:solidFill>
                          <a:srgbClr val="FF0000"/>
                        </a:solidFill>
                        <a:latin typeface="Cambria Math" panose="02040503050406030204" pitchFamily="18" charset="0"/>
                        <a:ea typeface="微软雅黑" panose="020B0503020204020204" pitchFamily="34" charset="-122"/>
                      </a:rPr>
                      <m:t>=</m:t>
                    </m:r>
                    <m:f>
                      <m:fPr>
                        <m:type m:val="lin"/>
                        <m:ctrlPr>
                          <a:rPr lang="en-US" altLang="zh-CN" sz="2200" b="1" i="1" dirty="0">
                            <a:solidFill>
                              <a:srgbClr val="FF0000"/>
                            </a:solidFill>
                            <a:latin typeface="Cambria Math" panose="02040503050406030204" pitchFamily="18" charset="0"/>
                            <a:ea typeface="微软雅黑" panose="020B0503020204020204" pitchFamily="34" charset="-122"/>
                          </a:rPr>
                        </m:ctrlPr>
                      </m:fPr>
                      <m:num>
                        <m:r>
                          <a:rPr lang="en-US" altLang="zh-CN" sz="2200" b="1" i="1" dirty="0">
                            <a:solidFill>
                              <a:srgbClr val="FF0000"/>
                            </a:solidFill>
                            <a:latin typeface="Cambria Math" panose="02040503050406030204" pitchFamily="18" charset="0"/>
                            <a:ea typeface="微软雅黑" panose="020B0503020204020204" pitchFamily="34" charset="-122"/>
                          </a:rPr>
                          <m:t>(</m:t>
                        </m:r>
                        <m:sSub>
                          <m:sSubPr>
                            <m:ctrlPr>
                              <a:rPr lang="en-US" altLang="zh-CN" sz="2200" b="1" i="1" dirty="0">
                                <a:solidFill>
                                  <a:srgbClr val="FF0000"/>
                                </a:solidFill>
                                <a:latin typeface="Cambria Math" panose="02040503050406030204" pitchFamily="18" charset="0"/>
                                <a:ea typeface="微软雅黑" panose="020B0503020204020204" pitchFamily="34" charset="-122"/>
                              </a:rPr>
                            </m:ctrlPr>
                          </m:sSubPr>
                          <m:e>
                            <m:r>
                              <a:rPr lang="en-US" altLang="zh-CN" sz="2200" b="1" i="1" dirty="0">
                                <a:solidFill>
                                  <a:srgbClr val="FF0000"/>
                                </a:solidFill>
                                <a:latin typeface="Cambria Math" panose="02040503050406030204" pitchFamily="18" charset="0"/>
                                <a:ea typeface="微软雅黑" panose="020B0503020204020204" pitchFamily="34" charset="-122"/>
                              </a:rPr>
                              <m:t>𝑯</m:t>
                            </m:r>
                          </m:e>
                          <m:sub>
                            <m:r>
                              <a:rPr lang="en-US" altLang="zh-CN" sz="2200" b="1" i="1" dirty="0">
                                <a:solidFill>
                                  <a:srgbClr val="FF0000"/>
                                </a:solidFill>
                                <a:latin typeface="Cambria Math" panose="02040503050406030204" pitchFamily="18" charset="0"/>
                                <a:ea typeface="微软雅黑" panose="020B0503020204020204" pitchFamily="34" charset="-122"/>
                              </a:rPr>
                              <m:t>𝟏</m:t>
                            </m:r>
                          </m:sub>
                        </m:sSub>
                        <m:r>
                          <a:rPr lang="en-US" altLang="zh-CN" sz="2200" b="1" i="1" dirty="0">
                            <a:solidFill>
                              <a:srgbClr val="FF0000"/>
                            </a:solidFill>
                            <a:latin typeface="Cambria Math" panose="02040503050406030204" pitchFamily="18" charset="0"/>
                            <a:ea typeface="微软雅黑" panose="020B0503020204020204" pitchFamily="34" charset="-122"/>
                          </a:rPr>
                          <m:t>−</m:t>
                        </m:r>
                        <m:r>
                          <a:rPr lang="en-US" altLang="zh-CN" sz="2200" b="1" i="1" dirty="0">
                            <a:solidFill>
                              <a:srgbClr val="FF0000"/>
                            </a:solidFill>
                            <a:latin typeface="Cambria Math" panose="02040503050406030204" pitchFamily="18" charset="0"/>
                            <a:ea typeface="微软雅黑" panose="020B0503020204020204" pitchFamily="34" charset="-122"/>
                          </a:rPr>
                          <m:t>𝑭</m:t>
                        </m:r>
                        <m:r>
                          <a:rPr lang="en-US" altLang="zh-CN" sz="2200" b="1" i="1" dirty="0">
                            <a:solidFill>
                              <a:srgbClr val="FF0000"/>
                            </a:solidFill>
                            <a:latin typeface="Cambria Math" panose="02040503050406030204" pitchFamily="18" charset="0"/>
                            <a:ea typeface="微软雅黑" panose="020B0503020204020204" pitchFamily="34" charset="-122"/>
                          </a:rPr>
                          <m:t>+</m:t>
                        </m:r>
                        <m:r>
                          <a:rPr lang="en-US" altLang="zh-CN" sz="2200" b="1" i="1" dirty="0">
                            <a:solidFill>
                              <a:srgbClr val="FF0000"/>
                            </a:solidFill>
                            <a:latin typeface="Cambria Math" panose="02040503050406030204" pitchFamily="18" charset="0"/>
                            <a:ea typeface="微软雅黑" panose="020B0503020204020204" pitchFamily="34" charset="-122"/>
                          </a:rPr>
                          <m:t>𝟐</m:t>
                        </m:r>
                        <m:r>
                          <a:rPr lang="en-US" altLang="zh-CN" sz="2200" b="1" i="1" dirty="0">
                            <a:solidFill>
                              <a:srgbClr val="FF0000"/>
                            </a:solidFill>
                            <a:latin typeface="Cambria Math" panose="02040503050406030204" pitchFamily="18" charset="0"/>
                            <a:ea typeface="微软雅黑" panose="020B0503020204020204" pitchFamily="34" charset="-122"/>
                          </a:rPr>
                          <m:t>𝑷</m:t>
                        </m:r>
                        <m:r>
                          <a:rPr lang="en-US" altLang="zh-CN" sz="2200" b="1" i="1" dirty="0">
                            <a:solidFill>
                              <a:srgbClr val="FF0000"/>
                            </a:solidFill>
                            <a:latin typeface="Cambria Math" panose="02040503050406030204" pitchFamily="18" charset="0"/>
                            <a:ea typeface="微软雅黑" panose="020B0503020204020204" pitchFamily="34" charset="-122"/>
                          </a:rPr>
                          <m:t>)</m:t>
                        </m:r>
                      </m:num>
                      <m:den>
                        <m:r>
                          <a:rPr lang="en-US" altLang="zh-CN" sz="2200" b="1" i="1" dirty="0">
                            <a:solidFill>
                              <a:srgbClr val="FF0000"/>
                            </a:solidFill>
                            <a:latin typeface="Cambria Math" panose="02040503050406030204" pitchFamily="18" charset="0"/>
                            <a:ea typeface="微软雅黑" panose="020B0503020204020204" pitchFamily="34" charset="-122"/>
                          </a:rPr>
                          <m:t>𝑺</m:t>
                        </m:r>
                      </m:den>
                    </m:f>
                    <m:r>
                      <a:rPr lang="en-US" altLang="zh-CN" sz="2200" b="1" i="1" dirty="0">
                        <a:solidFill>
                          <a:srgbClr val="FF0000"/>
                        </a:solidFill>
                        <a:latin typeface="Cambria Math" panose="02040503050406030204" pitchFamily="18" charset="0"/>
                        <a:ea typeface="微软雅黑" panose="020B0503020204020204" pitchFamily="34" charset="-122"/>
                      </a:rPr>
                      <m:t>+</m:t>
                    </m:r>
                    <m:r>
                      <a:rPr lang="en-US" altLang="zh-CN" sz="2200" b="1" i="1" dirty="0">
                        <a:solidFill>
                          <a:srgbClr val="FF0000"/>
                        </a:solidFill>
                        <a:latin typeface="Cambria Math" panose="02040503050406030204" pitchFamily="18" charset="0"/>
                        <a:ea typeface="微软雅黑" panose="020B0503020204020204" pitchFamily="34" charset="-122"/>
                      </a:rPr>
                      <m:t>𝟏</m:t>
                    </m:r>
                  </m:oMath>
                </a14:m>
                <a:endParaRPr lang="en-US" altLang="zh-CN" sz="2200" dirty="0">
                  <a:solidFill>
                    <a:srgbClr val="FF0000"/>
                  </a:solidFill>
                  <a:latin typeface="微软雅黑" panose="020B0503020204020204" pitchFamily="34" charset="-122"/>
                  <a:ea typeface="微软雅黑" panose="020B0503020204020204" pitchFamily="34" charset="-122"/>
                </a:endParaRPr>
              </a:p>
              <a:p>
                <a:pPr marL="800100" lvl="1" indent="-342900">
                  <a:lnSpc>
                    <a:spcPts val="4000"/>
                  </a:lnSpc>
                  <a:buFont typeface="Wingdings" panose="05000000000000000000" pitchFamily="2" charset="2"/>
                  <a:buChar char="ü"/>
                </a:pPr>
                <a14:m>
                  <m:oMath xmlns:m="http://schemas.openxmlformats.org/officeDocument/2006/math">
                    <m:sSub>
                      <m:sSubPr>
                        <m:ctrlPr>
                          <a:rPr lang="en-US" altLang="zh-CN" sz="2200" b="1" i="1" dirty="0">
                            <a:solidFill>
                              <a:srgbClr val="FF0000"/>
                            </a:solidFill>
                            <a:latin typeface="Cambria Math" panose="02040503050406030204" pitchFamily="18" charset="0"/>
                            <a:ea typeface="Cambria Math" panose="02040503050406030204" pitchFamily="18" charset="0"/>
                          </a:rPr>
                        </m:ctrlPr>
                      </m:sSubPr>
                      <m:e>
                        <m:r>
                          <a:rPr lang="en-US" altLang="zh-CN" sz="2200" b="1" i="1" dirty="0">
                            <a:solidFill>
                              <a:srgbClr val="FF0000"/>
                            </a:solidFill>
                            <a:latin typeface="Cambria Math" panose="02040503050406030204" pitchFamily="18" charset="0"/>
                            <a:ea typeface="Cambria Math" panose="02040503050406030204" pitchFamily="18" charset="0"/>
                          </a:rPr>
                          <m:t>𝑫</m:t>
                        </m:r>
                      </m:e>
                      <m:sub>
                        <m:r>
                          <a:rPr lang="en-US" altLang="zh-CN" sz="2200" b="1" i="1" dirty="0">
                            <a:solidFill>
                              <a:srgbClr val="FF0000"/>
                            </a:solidFill>
                            <a:latin typeface="Cambria Math" panose="02040503050406030204" pitchFamily="18" charset="0"/>
                            <a:ea typeface="Cambria Math" panose="02040503050406030204" pitchFamily="18" charset="0"/>
                          </a:rPr>
                          <m:t>𝟐</m:t>
                        </m:r>
                      </m:sub>
                    </m:sSub>
                    <m:r>
                      <a:rPr lang="en-US" altLang="zh-CN" sz="2200" b="1" i="1" dirty="0">
                        <a:solidFill>
                          <a:srgbClr val="FF0000"/>
                        </a:solidFill>
                        <a:latin typeface="Cambria Math" panose="02040503050406030204" pitchFamily="18" charset="0"/>
                        <a:ea typeface="Cambria Math" panose="02040503050406030204" pitchFamily="18" charset="0"/>
                      </a:rPr>
                      <m:t>=</m:t>
                    </m:r>
                    <m:r>
                      <a:rPr lang="en-US" altLang="zh-CN" sz="2200" b="1" i="1" dirty="0">
                        <a:solidFill>
                          <a:srgbClr val="FF0000"/>
                        </a:solidFill>
                        <a:latin typeface="Cambria Math" panose="02040503050406030204" pitchFamily="18" charset="0"/>
                        <a:ea typeface="Cambria Math" panose="02040503050406030204" pitchFamily="18" charset="0"/>
                      </a:rPr>
                      <m:t>𝑲</m:t>
                    </m:r>
                  </m:oMath>
                </a14:m>
                <a:endParaRPr lang="en-US" altLang="zh-CN" sz="2200" dirty="0">
                  <a:solidFill>
                    <a:srgbClr val="FF0000"/>
                  </a:solidFill>
                  <a:latin typeface="微软雅黑" panose="020B0503020204020204" pitchFamily="34" charset="-122"/>
                  <a:ea typeface="微软雅黑" panose="020B0503020204020204" pitchFamily="34" charset="-122"/>
                </a:endParaRPr>
              </a:p>
            </p:txBody>
          </p:sp>
        </mc:Choice>
        <mc:Fallback>
          <p:sp>
            <p:nvSpPr>
              <p:cNvPr id="3" name="矩形 2"/>
              <p:cNvSpPr>
                <a:spLocks noRot="1" noChangeAspect="1" noMove="1" noResize="1" noEditPoints="1" noAdjustHandles="1" noChangeArrowheads="1" noChangeShapeType="1" noTextEdit="1"/>
              </p:cNvSpPr>
              <p:nvPr/>
            </p:nvSpPr>
            <p:spPr>
              <a:xfrm>
                <a:off x="4962861" y="1517498"/>
                <a:ext cx="6096000" cy="2657138"/>
              </a:xfrm>
              <a:prstGeom prst="rect">
                <a:avLst/>
              </a:prstGeom>
              <a:blipFill rotWithShape="1">
                <a:blip r:embed="rId1"/>
                <a:stretch>
                  <a:fillRect l="-6" t="-18" r="6"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1002109" y="4595942"/>
                <a:ext cx="10056752" cy="2144177"/>
              </a:xfrm>
              <a:prstGeom prst="rect">
                <a:avLst/>
              </a:prstGeom>
            </p:spPr>
            <p:txBody>
              <a:bodyPr wrap="square">
                <a:spAutoFit/>
              </a:bodyPr>
              <a:lstStyle/>
              <a:p>
                <a:pPr marL="342900" lvl="0" indent="-342900" algn="just">
                  <a:lnSpc>
                    <a:spcPts val="4000"/>
                  </a:lnSpc>
                  <a:buFont typeface="Arial" panose="020B0604020202020204" pitchFamily="34" charset="0"/>
                  <a:buChar char="•"/>
                </a:pPr>
                <a:r>
                  <a:rPr lang="zh-CN" altLang="en-US" sz="2200" dirty="0">
                    <a:solidFill>
                      <a:prstClr val="black"/>
                    </a:solidFill>
                    <a:latin typeface="微软雅黑" panose="020B0503020204020204" pitchFamily="34" charset="-122"/>
                    <a:ea typeface="微软雅黑" panose="020B0503020204020204" pitchFamily="34" charset="-122"/>
                  </a:rPr>
                  <a:t>通过参数共享，每个滤波器引入</a:t>
                </a:r>
                <a14:m>
                  <m:oMath xmlns:m="http://schemas.openxmlformats.org/officeDocument/2006/math">
                    <m:r>
                      <a:rPr lang="en-US" altLang="zh-CN" sz="2200" b="1" i="1" dirty="0">
                        <a:solidFill>
                          <a:srgbClr val="4472C4"/>
                        </a:solidFill>
                        <a:latin typeface="Cambria Math" panose="02040503050406030204" pitchFamily="18" charset="0"/>
                        <a:ea typeface="微软雅黑" panose="020B0503020204020204" pitchFamily="34" charset="-122"/>
                      </a:rPr>
                      <m:t>𝑭</m:t>
                    </m:r>
                    <m:r>
                      <a:rPr lang="en-US" altLang="zh-CN" sz="2200" b="1" i="1" dirty="0">
                        <a:solidFill>
                          <a:srgbClr val="4472C4"/>
                        </a:solidFill>
                        <a:latin typeface="Cambria Math" panose="02040503050406030204" pitchFamily="18" charset="0"/>
                        <a:ea typeface="Cambria Math" panose="02040503050406030204" pitchFamily="18" charset="0"/>
                      </a:rPr>
                      <m:t>∙</m:t>
                    </m:r>
                    <m:r>
                      <a:rPr lang="en-US" altLang="zh-CN" sz="2200" b="1" i="1" dirty="0">
                        <a:solidFill>
                          <a:srgbClr val="4472C4"/>
                        </a:solidFill>
                        <a:latin typeface="Cambria Math" panose="02040503050406030204" pitchFamily="18" charset="0"/>
                        <a:ea typeface="微软雅黑" panose="020B0503020204020204" pitchFamily="34" charset="-122"/>
                      </a:rPr>
                      <m:t>𝑭</m:t>
                    </m:r>
                    <m:r>
                      <a:rPr lang="en-US" altLang="zh-CN" sz="2200" b="1" i="1" dirty="0">
                        <a:solidFill>
                          <a:srgbClr val="4472C4"/>
                        </a:solidFill>
                        <a:latin typeface="Cambria Math" panose="02040503050406030204" pitchFamily="18" charset="0"/>
                        <a:ea typeface="Cambria Math" panose="02040503050406030204" pitchFamily="18" charset="0"/>
                      </a:rPr>
                      <m:t>∙</m:t>
                    </m:r>
                    <m:sSub>
                      <m:sSubPr>
                        <m:ctrlPr>
                          <a:rPr lang="en-US" altLang="zh-CN" sz="2200" b="1" i="1" dirty="0">
                            <a:solidFill>
                              <a:srgbClr val="4472C4"/>
                            </a:solidFill>
                            <a:latin typeface="Cambria Math" panose="02040503050406030204" pitchFamily="18" charset="0"/>
                            <a:ea typeface="Cambria Math" panose="02040503050406030204" pitchFamily="18" charset="0"/>
                          </a:rPr>
                        </m:ctrlPr>
                      </m:sSubPr>
                      <m:e>
                        <m:r>
                          <a:rPr lang="en-US" altLang="zh-CN" sz="2200" b="1" i="1" dirty="0">
                            <a:solidFill>
                              <a:srgbClr val="4472C4"/>
                            </a:solidFill>
                            <a:latin typeface="Cambria Math" panose="02040503050406030204" pitchFamily="18" charset="0"/>
                            <a:ea typeface="Cambria Math" panose="02040503050406030204" pitchFamily="18" charset="0"/>
                          </a:rPr>
                          <m:t>𝑫</m:t>
                        </m:r>
                      </m:e>
                      <m:sub>
                        <m:r>
                          <a:rPr lang="en-US" altLang="zh-CN" sz="2200" b="1" i="1" dirty="0">
                            <a:solidFill>
                              <a:srgbClr val="4472C4"/>
                            </a:solidFill>
                            <a:latin typeface="Cambria Math" panose="02040503050406030204" pitchFamily="18" charset="0"/>
                            <a:ea typeface="Cambria Math" panose="02040503050406030204" pitchFamily="18" charset="0"/>
                          </a:rPr>
                          <m:t>𝟏</m:t>
                        </m:r>
                      </m:sub>
                    </m:sSub>
                  </m:oMath>
                </a14:m>
                <a:r>
                  <a:rPr lang="zh-CN" altLang="en-US" sz="2200" dirty="0">
                    <a:solidFill>
                      <a:prstClr val="black"/>
                    </a:solidFill>
                    <a:latin typeface="微软雅黑" panose="020B0503020204020204" pitchFamily="34" charset="-122"/>
                    <a:ea typeface="微软雅黑" panose="020B0503020204020204" pitchFamily="34" charset="-122"/>
                  </a:rPr>
                  <a:t>个参数，因此一共有</a:t>
                </a:r>
                <a14:m>
                  <m:oMath xmlns:m="http://schemas.openxmlformats.org/officeDocument/2006/math">
                    <m:r>
                      <a:rPr lang="en-US" altLang="zh-CN" sz="2200" dirty="0">
                        <a:solidFill>
                          <a:srgbClr val="4472C4"/>
                        </a:solidFill>
                        <a:latin typeface="Cambria Math" panose="02040503050406030204" pitchFamily="18" charset="0"/>
                        <a:ea typeface="微软雅黑" panose="020B0503020204020204" pitchFamily="34" charset="-122"/>
                      </a:rPr>
                      <m:t>(</m:t>
                    </m:r>
                    <m:r>
                      <a:rPr lang="en-US" altLang="zh-CN" sz="2200" b="1" i="1" dirty="0">
                        <a:solidFill>
                          <a:srgbClr val="4472C4"/>
                        </a:solidFill>
                        <a:latin typeface="Cambria Math" panose="02040503050406030204" pitchFamily="18" charset="0"/>
                        <a:ea typeface="微软雅黑" panose="020B0503020204020204" pitchFamily="34" charset="-122"/>
                      </a:rPr>
                      <m:t>𝑭</m:t>
                    </m:r>
                    <m:r>
                      <a:rPr lang="en-US" altLang="zh-CN" sz="2200" b="1" i="1" dirty="0">
                        <a:solidFill>
                          <a:srgbClr val="4472C4"/>
                        </a:solidFill>
                        <a:latin typeface="Cambria Math" panose="02040503050406030204" pitchFamily="18" charset="0"/>
                        <a:ea typeface="Cambria Math" panose="02040503050406030204" pitchFamily="18" charset="0"/>
                      </a:rPr>
                      <m:t>∙</m:t>
                    </m:r>
                    <m:r>
                      <a:rPr lang="en-US" altLang="zh-CN" sz="2200" b="1" i="1" dirty="0">
                        <a:solidFill>
                          <a:srgbClr val="4472C4"/>
                        </a:solidFill>
                        <a:latin typeface="Cambria Math" panose="02040503050406030204" pitchFamily="18" charset="0"/>
                        <a:ea typeface="微软雅黑" panose="020B0503020204020204" pitchFamily="34" charset="-122"/>
                      </a:rPr>
                      <m:t>𝑭</m:t>
                    </m:r>
                    <m:r>
                      <a:rPr lang="en-US" altLang="zh-CN" sz="2200" b="1" i="1" dirty="0">
                        <a:solidFill>
                          <a:srgbClr val="4472C4"/>
                        </a:solidFill>
                        <a:latin typeface="Cambria Math" panose="02040503050406030204" pitchFamily="18" charset="0"/>
                        <a:ea typeface="Cambria Math" panose="02040503050406030204" pitchFamily="18" charset="0"/>
                      </a:rPr>
                      <m:t>∙</m:t>
                    </m:r>
                    <m:sSub>
                      <m:sSubPr>
                        <m:ctrlPr>
                          <a:rPr lang="en-US" altLang="zh-CN" sz="2200" b="1" i="1" dirty="0">
                            <a:solidFill>
                              <a:srgbClr val="4472C4"/>
                            </a:solidFill>
                            <a:latin typeface="Cambria Math" panose="02040503050406030204" pitchFamily="18" charset="0"/>
                            <a:ea typeface="Cambria Math" panose="02040503050406030204" pitchFamily="18" charset="0"/>
                          </a:rPr>
                        </m:ctrlPr>
                      </m:sSubPr>
                      <m:e>
                        <m:r>
                          <a:rPr lang="en-US" altLang="zh-CN" sz="2200" b="1" i="1" dirty="0">
                            <a:solidFill>
                              <a:srgbClr val="4472C4"/>
                            </a:solidFill>
                            <a:latin typeface="Cambria Math" panose="02040503050406030204" pitchFamily="18" charset="0"/>
                            <a:ea typeface="Cambria Math" panose="02040503050406030204" pitchFamily="18" charset="0"/>
                          </a:rPr>
                          <m:t>𝑫</m:t>
                        </m:r>
                      </m:e>
                      <m:sub>
                        <m:r>
                          <a:rPr lang="en-US" altLang="zh-CN" sz="2200" b="1" i="1" dirty="0">
                            <a:solidFill>
                              <a:srgbClr val="4472C4"/>
                            </a:solidFill>
                            <a:latin typeface="Cambria Math" panose="02040503050406030204" pitchFamily="18" charset="0"/>
                            <a:ea typeface="Cambria Math" panose="02040503050406030204" pitchFamily="18" charset="0"/>
                          </a:rPr>
                          <m:t>𝟏</m:t>
                        </m:r>
                      </m:sub>
                    </m:sSub>
                    <m:r>
                      <a:rPr lang="en-US" altLang="zh-CN" sz="2200" b="1" i="1" dirty="0">
                        <a:solidFill>
                          <a:srgbClr val="4472C4"/>
                        </a:solidFill>
                        <a:latin typeface="Cambria Math" panose="02040503050406030204" pitchFamily="18" charset="0"/>
                        <a:ea typeface="Cambria Math" panose="02040503050406030204" pitchFamily="18" charset="0"/>
                      </a:rPr>
                      <m:t>)∙</m:t>
                    </m:r>
                    <m:r>
                      <a:rPr lang="en-US" altLang="zh-CN" sz="2200" b="1" i="1" dirty="0">
                        <a:solidFill>
                          <a:srgbClr val="4472C4"/>
                        </a:solidFill>
                        <a:latin typeface="Cambria Math" panose="02040503050406030204" pitchFamily="18" charset="0"/>
                        <a:ea typeface="Cambria Math" panose="02040503050406030204" pitchFamily="18" charset="0"/>
                      </a:rPr>
                      <m:t>𝑲</m:t>
                    </m:r>
                    <m:r>
                      <a:rPr lang="en-US" altLang="zh-CN" sz="2200" b="1" i="1" dirty="0">
                        <a:solidFill>
                          <a:srgbClr val="4472C4"/>
                        </a:solidFill>
                        <a:latin typeface="Cambria Math" panose="02040503050406030204" pitchFamily="18" charset="0"/>
                        <a:ea typeface="Cambria Math" panose="02040503050406030204" pitchFamily="18" charset="0"/>
                      </a:rPr>
                      <m:t>+</m:t>
                    </m:r>
                    <m:r>
                      <a:rPr lang="en-US" altLang="zh-CN" sz="2200" b="1" i="1" dirty="0">
                        <a:solidFill>
                          <a:srgbClr val="4472C4"/>
                        </a:solidFill>
                        <a:latin typeface="Cambria Math" panose="02040503050406030204" pitchFamily="18" charset="0"/>
                        <a:ea typeface="Cambria Math" panose="02040503050406030204" pitchFamily="18" charset="0"/>
                      </a:rPr>
                      <m:t>𝑲</m:t>
                    </m:r>
                  </m:oMath>
                </a14:m>
                <a:r>
                  <a:rPr lang="zh-CN" altLang="en-US" sz="2200" dirty="0">
                    <a:solidFill>
                      <a:prstClr val="black"/>
                    </a:solidFill>
                    <a:latin typeface="微软雅黑" panose="020B0503020204020204" pitchFamily="34" charset="-122"/>
                    <a:ea typeface="微软雅黑" panose="020B0503020204020204" pitchFamily="34" charset="-122"/>
                  </a:rPr>
                  <a:t>个参数</a:t>
                </a:r>
                <a:endParaRPr lang="en-US" altLang="zh-CN" sz="2200" dirty="0">
                  <a:solidFill>
                    <a:prstClr val="black"/>
                  </a:solidFill>
                  <a:latin typeface="微软雅黑" panose="020B0503020204020204" pitchFamily="34" charset="-122"/>
                  <a:ea typeface="微软雅黑" panose="020B0503020204020204" pitchFamily="34" charset="-122"/>
                </a:endParaRPr>
              </a:p>
              <a:p>
                <a:pPr marL="342900" lvl="0" indent="-342900" algn="just">
                  <a:lnSpc>
                    <a:spcPts val="4000"/>
                  </a:lnSpc>
                  <a:buFont typeface="Arial" panose="020B0604020202020204" pitchFamily="34" charset="0"/>
                  <a:buChar char="•"/>
                </a:pPr>
                <a:r>
                  <a:rPr lang="zh-CN" altLang="en-US" sz="2200" dirty="0">
                    <a:solidFill>
                      <a:prstClr val="black"/>
                    </a:solidFill>
                    <a:latin typeface="微软雅黑" panose="020B0503020204020204" pitchFamily="34" charset="-122"/>
                    <a:ea typeface="微软雅黑" panose="020B0503020204020204" pitchFamily="34" charset="-122"/>
                  </a:rPr>
                  <a:t>输出结果中，第</a:t>
                </a:r>
                <a14:m>
                  <m:oMath xmlns:m="http://schemas.openxmlformats.org/officeDocument/2006/math">
                    <m:r>
                      <a:rPr lang="en-US" altLang="zh-CN" sz="2200" i="1" dirty="0">
                        <a:solidFill>
                          <a:prstClr val="black"/>
                        </a:solidFill>
                        <a:latin typeface="Cambria Math" panose="02040503050406030204" pitchFamily="18" charset="0"/>
                        <a:ea typeface="微软雅黑" panose="020B0503020204020204" pitchFamily="34" charset="-122"/>
                      </a:rPr>
                      <m:t>𝑑</m:t>
                    </m:r>
                  </m:oMath>
                </a14:m>
                <a:r>
                  <a:rPr lang="zh-CN" altLang="en-US" sz="2200" dirty="0">
                    <a:solidFill>
                      <a:prstClr val="black"/>
                    </a:solidFill>
                    <a:latin typeface="微软雅黑" panose="020B0503020204020204" pitchFamily="34" charset="-122"/>
                    <a:ea typeface="微软雅黑" panose="020B0503020204020204" pitchFamily="34" charset="-122"/>
                  </a:rPr>
                  <a:t>个切片（大小为</a:t>
                </a:r>
                <a14:m>
                  <m:oMath xmlns:m="http://schemas.openxmlformats.org/officeDocument/2006/math">
                    <m:sSub>
                      <m:sSubPr>
                        <m:ctrlPr>
                          <a:rPr lang="en-US" altLang="zh-CN" sz="2200" b="1" i="1" dirty="0">
                            <a:solidFill>
                              <a:srgbClr val="4472C4"/>
                            </a:solidFill>
                            <a:latin typeface="Cambria Math" panose="02040503050406030204" pitchFamily="18" charset="0"/>
                            <a:ea typeface="微软雅黑" panose="020B0503020204020204" pitchFamily="34" charset="-122"/>
                          </a:rPr>
                        </m:ctrlPr>
                      </m:sSubPr>
                      <m:e>
                        <m:r>
                          <a:rPr lang="en-US" altLang="zh-CN" sz="2200" b="1" i="1" dirty="0">
                            <a:solidFill>
                              <a:srgbClr val="4472C4"/>
                            </a:solidFill>
                            <a:latin typeface="Cambria Math" panose="02040503050406030204" pitchFamily="18" charset="0"/>
                            <a:ea typeface="微软雅黑" panose="020B0503020204020204" pitchFamily="34" charset="-122"/>
                          </a:rPr>
                          <m:t>𝑾</m:t>
                        </m:r>
                      </m:e>
                      <m:sub>
                        <m:r>
                          <a:rPr lang="en-US" altLang="zh-CN" sz="2200" b="1" i="1" dirty="0">
                            <a:solidFill>
                              <a:srgbClr val="4472C4"/>
                            </a:solidFill>
                            <a:latin typeface="Cambria Math" panose="02040503050406030204" pitchFamily="18" charset="0"/>
                            <a:ea typeface="微软雅黑" panose="020B0503020204020204" pitchFamily="34" charset="-122"/>
                          </a:rPr>
                          <m:t>𝟐</m:t>
                        </m:r>
                      </m:sub>
                    </m:sSub>
                    <m:r>
                      <a:rPr lang="en-US" altLang="zh-CN" sz="2200" b="1" i="1" dirty="0">
                        <a:solidFill>
                          <a:srgbClr val="4472C4"/>
                        </a:solidFill>
                        <a:latin typeface="Cambria Math" panose="02040503050406030204" pitchFamily="18" charset="0"/>
                        <a:ea typeface="Cambria Math" panose="02040503050406030204" pitchFamily="18" charset="0"/>
                      </a:rPr>
                      <m:t>×</m:t>
                    </m:r>
                    <m:sSub>
                      <m:sSubPr>
                        <m:ctrlPr>
                          <a:rPr lang="en-US" altLang="zh-CN" sz="2200" b="1" i="1" dirty="0">
                            <a:solidFill>
                              <a:srgbClr val="4472C4"/>
                            </a:solidFill>
                            <a:latin typeface="Cambria Math" panose="02040503050406030204" pitchFamily="18" charset="0"/>
                            <a:ea typeface="Cambria Math" panose="02040503050406030204" pitchFamily="18" charset="0"/>
                          </a:rPr>
                        </m:ctrlPr>
                      </m:sSubPr>
                      <m:e>
                        <m:r>
                          <a:rPr lang="en-US" altLang="zh-CN" sz="2200" b="1" i="1" dirty="0">
                            <a:solidFill>
                              <a:srgbClr val="4472C4"/>
                            </a:solidFill>
                            <a:latin typeface="Cambria Math" panose="02040503050406030204" pitchFamily="18" charset="0"/>
                            <a:ea typeface="Cambria Math" panose="02040503050406030204" pitchFamily="18" charset="0"/>
                          </a:rPr>
                          <m:t>𝑯</m:t>
                        </m:r>
                      </m:e>
                      <m:sub>
                        <m:r>
                          <a:rPr lang="en-US" altLang="zh-CN" sz="2200" b="1" i="1" dirty="0">
                            <a:solidFill>
                              <a:srgbClr val="4472C4"/>
                            </a:solidFill>
                            <a:latin typeface="Cambria Math" panose="02040503050406030204" pitchFamily="18" charset="0"/>
                            <a:ea typeface="Cambria Math" panose="02040503050406030204" pitchFamily="18" charset="0"/>
                          </a:rPr>
                          <m:t>𝟐</m:t>
                        </m:r>
                      </m:sub>
                    </m:sSub>
                    <m:r>
                      <a:rPr lang="en-US" altLang="zh-CN" sz="2200" b="1" i="1" dirty="0">
                        <a:solidFill>
                          <a:srgbClr val="4472C4"/>
                        </a:solidFill>
                        <a:latin typeface="Cambria Math" panose="02040503050406030204" pitchFamily="18" charset="0"/>
                        <a:ea typeface="Cambria Math" panose="02040503050406030204" pitchFamily="18" charset="0"/>
                      </a:rPr>
                      <m:t> </m:t>
                    </m:r>
                  </m:oMath>
                </a14:m>
                <a:r>
                  <a:rPr lang="zh-CN" altLang="en-US" sz="2200" dirty="0">
                    <a:solidFill>
                      <a:prstClr val="black"/>
                    </a:solidFill>
                    <a:latin typeface="微软雅黑" panose="020B0503020204020204" pitchFamily="34" charset="-122"/>
                    <a:ea typeface="微软雅黑" panose="020B0503020204020204" pitchFamily="34" charset="-122"/>
                  </a:rPr>
                  <a:t>）是对输入第</a:t>
                </a:r>
                <a14:m>
                  <m:oMath xmlns:m="http://schemas.openxmlformats.org/officeDocument/2006/math">
                    <m:r>
                      <a:rPr lang="en-US" altLang="zh-CN" sz="2200" i="1" dirty="0">
                        <a:solidFill>
                          <a:prstClr val="black"/>
                        </a:solidFill>
                        <a:latin typeface="Cambria Math" panose="02040503050406030204" pitchFamily="18" charset="0"/>
                        <a:ea typeface="微软雅黑" panose="020B0503020204020204" pitchFamily="34" charset="-122"/>
                      </a:rPr>
                      <m:t>𝑑</m:t>
                    </m:r>
                  </m:oMath>
                </a14:m>
                <a:r>
                  <a:rPr lang="zh-CN" altLang="en-US" sz="2200" dirty="0">
                    <a:solidFill>
                      <a:prstClr val="black"/>
                    </a:solidFill>
                    <a:latin typeface="微软雅黑" panose="020B0503020204020204" pitchFamily="34" charset="-122"/>
                    <a:ea typeface="微软雅黑" panose="020B0503020204020204" pitchFamily="34" charset="-122"/>
                  </a:rPr>
                  <a:t>个滤波器以步长</a:t>
                </a:r>
                <a14:m>
                  <m:oMath xmlns:m="http://schemas.openxmlformats.org/officeDocument/2006/math">
                    <m:r>
                      <a:rPr lang="en-US" altLang="zh-CN" sz="2200" i="1" dirty="0">
                        <a:solidFill>
                          <a:prstClr val="black"/>
                        </a:solidFill>
                        <a:latin typeface="Cambria Math" panose="02040503050406030204" pitchFamily="18" charset="0"/>
                        <a:ea typeface="微软雅黑" panose="020B0503020204020204" pitchFamily="34" charset="-122"/>
                      </a:rPr>
                      <m:t>𝑆</m:t>
                    </m:r>
                  </m:oMath>
                </a14:m>
                <a:r>
                  <a:rPr lang="zh-CN" altLang="en-US" sz="2200" dirty="0">
                    <a:solidFill>
                      <a:prstClr val="black"/>
                    </a:solidFill>
                    <a:latin typeface="微软雅黑" panose="020B0503020204020204" pitchFamily="34" charset="-122"/>
                    <a:ea typeface="微软雅黑" panose="020B0503020204020204" pitchFamily="34" charset="-122"/>
                  </a:rPr>
                  <a:t>做卷积然后加上</a:t>
                </a:r>
                <a14:m>
                  <m:oMath xmlns:m="http://schemas.openxmlformats.org/officeDocument/2006/math">
                    <m:r>
                      <a:rPr lang="en-US" altLang="zh-CN" sz="2200" i="1" dirty="0">
                        <a:solidFill>
                          <a:prstClr val="black"/>
                        </a:solidFill>
                        <a:latin typeface="Cambria Math" panose="02040503050406030204" pitchFamily="18" charset="0"/>
                        <a:ea typeface="微软雅黑" panose="020B0503020204020204" pitchFamily="34" charset="-122"/>
                      </a:rPr>
                      <m:t>𝑏𝑖𝑎𝑠</m:t>
                    </m:r>
                  </m:oMath>
                </a14:m>
                <a:r>
                  <a:rPr lang="zh-CN" altLang="en-US" sz="2200" dirty="0">
                    <a:solidFill>
                      <a:prstClr val="black"/>
                    </a:solidFill>
                    <a:latin typeface="微软雅黑" panose="020B0503020204020204" pitchFamily="34" charset="-122"/>
                    <a:ea typeface="微软雅黑" panose="020B0503020204020204" pitchFamily="34" charset="-122"/>
                  </a:rPr>
                  <a:t>的结果</a:t>
                </a:r>
                <a:endParaRPr lang="zh-CN" altLang="en-US" sz="2200" dirty="0">
                  <a:solidFill>
                    <a:prstClr val="black"/>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p:nvSpPr>
            <p:spPr>
              <a:xfrm>
                <a:off x="1002109" y="4595942"/>
                <a:ext cx="10056752" cy="2144177"/>
              </a:xfrm>
              <a:prstGeom prst="rect">
                <a:avLst/>
              </a:prstGeom>
              <a:blipFill rotWithShape="1">
                <a:blip r:embed="rId2"/>
                <a:stretch>
                  <a:fillRect l="-1" t="-21" r="3" b="11"/>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9" name="矩形 8"/>
          <p:cNvSpPr/>
          <p:nvPr/>
        </p:nvSpPr>
        <p:spPr>
          <a:xfrm>
            <a:off x="539552" y="1540071"/>
            <a:ext cx="10445420" cy="430887"/>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每一个卷积核代表提取不同的特征，多个卷积核提取的特征然后进行组合。</a:t>
            </a:r>
            <a:endParaRPr lang="zh-CN" altLang="en-US" sz="2200" dirty="0">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5874" y="2196863"/>
            <a:ext cx="5550062" cy="4481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7204620" y="6097913"/>
            <a:ext cx="3495574" cy="430887"/>
          </a:xfrm>
          <a:prstGeom prst="rect">
            <a:avLst/>
          </a:prstGeom>
          <a:noFill/>
        </p:spPr>
        <p:txBody>
          <a:bodyPr wrap="square" lIns="91440" tIns="45720" rIns="91440" bIns="45720">
            <a:spAutoFit/>
          </a:bodyPr>
          <a:lstStyle/>
          <a:p>
            <a:pPr algn="ctr"/>
            <a:r>
              <a:rPr lang="zh-CN" altLang="en-US" sz="2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可视化卷积核</a:t>
            </a:r>
            <a:endParaRPr lang="zh-CN" altLang="en-US" sz="2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p:txBody>
      </p:sp>
      <p:sp>
        <p:nvSpPr>
          <p:cNvPr id="7"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一般结构框架：卷积层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
        <p:nvSpPr>
          <p:cNvPr id="2" name="矩形 1"/>
          <p:cNvSpPr/>
          <p:nvPr/>
        </p:nvSpPr>
        <p:spPr>
          <a:xfrm>
            <a:off x="529012" y="1057787"/>
            <a:ext cx="4416594"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不同的卷积核多角度检测图像特征</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 name="Title 1"/>
          <p:cNvSpPr txBox="1"/>
          <p:nvPr>
            <p:custDataLst>
              <p:tags r:id="rId1"/>
            </p:custDataLst>
          </p:nvPr>
        </p:nvSpPr>
        <p:spPr>
          <a:xfrm>
            <a:off x="2032948" y="1053785"/>
            <a:ext cx="2669680" cy="602552"/>
          </a:xfrm>
          <a:prstGeom prst="rect">
            <a:avLst/>
          </a:prstGeom>
        </p:spPr>
        <p:txBody>
          <a:bodyPr vert="horz">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zh-CN" altLang="en-US" sz="3200" dirty="0">
                <a:effectLst>
                  <a:glow rad="228600">
                    <a:schemeClr val="accent4">
                      <a:satMod val="175000"/>
                      <a:alpha val="40000"/>
                    </a:schemeClr>
                  </a:glow>
                </a:effectLst>
                <a:latin typeface="微软雅黑" panose="020B0503020204020204" pitchFamily="34" charset="-122"/>
                <a:ea typeface="微软雅黑" panose="020B0503020204020204" pitchFamily="34" charset="-122"/>
              </a:rPr>
              <a:t>特征图可视化</a:t>
            </a:r>
            <a:endParaRPr lang="en-US" sz="3200" dirty="0">
              <a:effectLst>
                <a:glow rad="228600">
                  <a:schemeClr val="accent4">
                    <a:satMod val="175000"/>
                    <a:alpha val="40000"/>
                  </a:schemeClr>
                </a:glow>
              </a:effectLst>
              <a:latin typeface="微软雅黑" panose="020B0503020204020204" pitchFamily="34" charset="-122"/>
              <a:ea typeface="微软雅黑" panose="020B0503020204020204" pitchFamily="34" charset="-122"/>
            </a:endParaRPr>
          </a:p>
        </p:txBody>
      </p:sp>
      <p:pic>
        <p:nvPicPr>
          <p:cNvPr id="5" name="Picture 2" descr="C:\Users\niubinhan\Pictures\kernal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2098" y="0"/>
            <a:ext cx="5634276" cy="676469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64066" y="1913606"/>
            <a:ext cx="6006104" cy="1836528"/>
          </a:xfrm>
          <a:prstGeom prst="rect">
            <a:avLst/>
          </a:prstGeom>
        </p:spPr>
        <p:txBody>
          <a:bodyPr wrap="square">
            <a:spAutoFit/>
          </a:bodyPr>
          <a:lstStyle/>
          <a:p>
            <a:pPr algn="just">
              <a:lnSpc>
                <a:spcPts val="3500"/>
              </a:lnSpc>
            </a:pPr>
            <a:r>
              <a:rPr lang="zh-CN" altLang="en-US" sz="2200" dirty="0">
                <a:solidFill>
                  <a:srgbClr val="000000"/>
                </a:solidFill>
                <a:latin typeface="微软雅黑" panose="020B0503020204020204" pitchFamily="34" charset="-122"/>
                <a:ea typeface="微软雅黑" panose="020B0503020204020204" pitchFamily="34" charset="-122"/>
              </a:rPr>
              <a:t>从上图中可知，浅层</a:t>
            </a:r>
            <a:r>
              <a:rPr lang="en-US" altLang="zh-CN" sz="2200" dirty="0">
                <a:solidFill>
                  <a:srgbClr val="000000"/>
                </a:solidFill>
                <a:latin typeface="微软雅黑" panose="020B0503020204020204" pitchFamily="34" charset="-122"/>
                <a:ea typeface="微软雅黑" panose="020B0503020204020204" pitchFamily="34" charset="-122"/>
              </a:rPr>
              <a:t>layer</a:t>
            </a:r>
            <a:r>
              <a:rPr lang="zh-CN" altLang="en-US" sz="2200" dirty="0">
                <a:solidFill>
                  <a:srgbClr val="000000"/>
                </a:solidFill>
                <a:latin typeface="微软雅黑" panose="020B0503020204020204" pitchFamily="34" charset="-122"/>
                <a:ea typeface="微软雅黑" panose="020B0503020204020204" pitchFamily="34" charset="-122"/>
              </a:rPr>
              <a:t>学到的特征为简单的边缘、角点、纹理、几何形状、表面等，到深层</a:t>
            </a:r>
            <a:r>
              <a:rPr lang="en-US" altLang="zh-CN" sz="2200" dirty="0">
                <a:solidFill>
                  <a:srgbClr val="000000"/>
                </a:solidFill>
                <a:latin typeface="微软雅黑" panose="020B0503020204020204" pitchFamily="34" charset="-122"/>
                <a:ea typeface="微软雅黑" panose="020B0503020204020204" pitchFamily="34" charset="-122"/>
              </a:rPr>
              <a:t>layer</a:t>
            </a:r>
            <a:r>
              <a:rPr lang="zh-CN" altLang="en-US" sz="2200" dirty="0">
                <a:solidFill>
                  <a:srgbClr val="000000"/>
                </a:solidFill>
                <a:latin typeface="微软雅黑" panose="020B0503020204020204" pitchFamily="34" charset="-122"/>
                <a:ea typeface="微软雅黑" panose="020B0503020204020204" pitchFamily="34" charset="-122"/>
              </a:rPr>
              <a:t>学到的特征则更为复杂抽象，为狗、人脸、键盘等等，有几点需要注意：</a:t>
            </a:r>
            <a:endParaRPr lang="zh-CN" altLang="en-US" sz="2200" dirty="0">
              <a:latin typeface="微软雅黑" panose="020B0503020204020204" pitchFamily="34" charset="-122"/>
              <a:ea typeface="微软雅黑" panose="020B0503020204020204" pitchFamily="34" charset="-122"/>
            </a:endParaRPr>
          </a:p>
        </p:txBody>
      </p:sp>
      <p:sp>
        <p:nvSpPr>
          <p:cNvPr id="4" name="Rectangle 1"/>
          <p:cNvSpPr>
            <a:spLocks noChangeArrowheads="1"/>
          </p:cNvSpPr>
          <p:nvPr/>
        </p:nvSpPr>
        <p:spPr bwMode="auto">
          <a:xfrm>
            <a:off x="364735" y="4007403"/>
            <a:ext cx="5804765" cy="174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342900" marR="0" lvl="0" indent="-342900" algn="just" defTabSz="914400" rtl="0" eaLnBrk="0" fontAlgn="base" latinLnBrk="0" hangingPunct="0">
              <a:lnSpc>
                <a:spcPts val="3500"/>
              </a:lnSpc>
              <a:spcBef>
                <a:spcPct val="0"/>
              </a:spcBef>
              <a:spcAft>
                <a:spcPct val="0"/>
              </a:spcAft>
              <a:buClrTx/>
              <a:buSzTx/>
              <a:buFontTx/>
              <a:buAutoNum type="arabicPeriod"/>
            </a:pPr>
            <a:r>
              <a:rPr kumimoji="0" lang="zh-CN" altLang="zh-CN" sz="2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urier New" panose="02070309020205020404" pitchFamily="49" charset="0"/>
              </a:rPr>
              <a:t>卷积神经网络每层的卷积核权重是由数据驱动学习得来，不是人工设计的，人工只能胜任简单卷积核的设计，像边缘，但描述复杂模式的卷积核则十分困难。 </a:t>
            </a:r>
            <a:endParaRPr kumimoji="0" lang="en-US" altLang="zh-CN" sz="2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urier New" panose="020703090202050204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777846" y="924779"/>
            <a:ext cx="10598715" cy="877613"/>
          </a:xfrm>
          <a:prstGeom prst="rect">
            <a:avLst/>
          </a:prstGeom>
        </p:spPr>
        <p:txBody>
          <a:bodyPr wrap="square">
            <a:spAutoFit/>
          </a:bodyPr>
          <a:lstStyle/>
          <a:p>
            <a:pPr>
              <a:lnSpc>
                <a:spcPts val="3200"/>
              </a:lnSpc>
            </a:pPr>
            <a:r>
              <a:rPr lang="zh-CN" altLang="en-US" sz="2200" dirty="0">
                <a:latin typeface="微软雅黑" panose="020B0503020204020204" pitchFamily="34" charset="-122"/>
                <a:ea typeface="微软雅黑" panose="020B0503020204020204" pitchFamily="34" charset="-122"/>
              </a:rPr>
              <a:t>卷积（</a:t>
            </a:r>
            <a:r>
              <a:rPr lang="en-US" altLang="zh-CN" sz="2200" dirty="0">
                <a:latin typeface="微软雅黑" panose="020B0503020204020204" pitchFamily="34" charset="-122"/>
                <a:ea typeface="微软雅黑" panose="020B0503020204020204" pitchFamily="34" charset="-122"/>
              </a:rPr>
              <a:t>Convolution</a:t>
            </a:r>
            <a:r>
              <a:rPr lang="zh-CN" altLang="en-US" sz="2200" dirty="0">
                <a:latin typeface="微软雅黑" panose="020B0503020204020204" pitchFamily="34" charset="-122"/>
                <a:ea typeface="微软雅黑" panose="020B0503020204020204" pitchFamily="34" charset="-122"/>
              </a:rPr>
              <a:t>）是分析数学中一种重要的运算。在信号处理或图像处理中，经常使用一维或二维（离散）卷积。</a:t>
            </a:r>
            <a:endParaRPr lang="zh-CN" altLang="en-US" sz="22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1"/>
          <a:srcRect r="50304" b="19163"/>
          <a:stretch>
            <a:fillRect/>
          </a:stretch>
        </p:blipFill>
        <p:spPr>
          <a:xfrm>
            <a:off x="707731" y="2024280"/>
            <a:ext cx="3500375" cy="1832294"/>
          </a:xfrm>
          <a:prstGeom prst="rect">
            <a:avLst/>
          </a:prstGeom>
        </p:spPr>
      </p:pic>
      <p:pic>
        <p:nvPicPr>
          <p:cNvPr id="13" name="图片 12"/>
          <p:cNvPicPr>
            <a:picLocks noChangeAspect="1"/>
          </p:cNvPicPr>
          <p:nvPr/>
        </p:nvPicPr>
        <p:blipFill rotWithShape="1">
          <a:blip r:embed="rId2"/>
          <a:srcRect b="12816"/>
          <a:stretch>
            <a:fillRect/>
          </a:stretch>
        </p:blipFill>
        <p:spPr>
          <a:xfrm>
            <a:off x="5346969" y="2766548"/>
            <a:ext cx="5770752" cy="2225330"/>
          </a:xfrm>
          <a:prstGeom prst="rect">
            <a:avLst/>
          </a:prstGeom>
        </p:spPr>
      </p:pic>
      <p:pic>
        <p:nvPicPr>
          <p:cNvPr id="7" name="图片 6"/>
          <p:cNvPicPr>
            <a:picLocks noChangeAspect="1"/>
          </p:cNvPicPr>
          <p:nvPr/>
        </p:nvPicPr>
        <p:blipFill rotWithShape="1">
          <a:blip r:embed="rId1"/>
          <a:srcRect l="50885" b="19163"/>
          <a:stretch>
            <a:fillRect/>
          </a:stretch>
        </p:blipFill>
        <p:spPr>
          <a:xfrm>
            <a:off x="867747" y="4322949"/>
            <a:ext cx="3459442" cy="1832294"/>
          </a:xfrm>
          <a:prstGeom prst="rect">
            <a:avLst/>
          </a:prstGeom>
        </p:spPr>
      </p:pic>
      <p:sp>
        <p:nvSpPr>
          <p:cNvPr id="8"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卷积的定义</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pic>
        <p:nvPicPr>
          <p:cNvPr id="5" name="Picture 2" descr="C:\Users\niubinhan\Pictures\kernal00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2098" y="0"/>
            <a:ext cx="5634276" cy="67646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p:cNvSpPr>
            <a:spLocks noChangeArrowheads="1"/>
          </p:cNvSpPr>
          <p:nvPr/>
        </p:nvSpPr>
        <p:spPr bwMode="auto">
          <a:xfrm>
            <a:off x="269395" y="1840898"/>
            <a:ext cx="5935462" cy="4443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342900" marR="0" lvl="0" indent="-342900" algn="just" defTabSz="914400" rtl="0" eaLnBrk="0" fontAlgn="base" latinLnBrk="0" hangingPunct="0">
              <a:lnSpc>
                <a:spcPts val="3500"/>
              </a:lnSpc>
              <a:spcBef>
                <a:spcPct val="0"/>
              </a:spcBef>
              <a:spcAft>
                <a:spcPct val="0"/>
              </a:spcAft>
              <a:buClrTx/>
              <a:buSzTx/>
              <a:buFont typeface="+mj-lt"/>
              <a:buAutoNum type="arabicPeriod" startAt="2"/>
            </a:pPr>
            <a:r>
              <a:rPr kumimoji="0" lang="zh-CN" altLang="zh-CN" sz="2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urier New" panose="02070309020205020404" pitchFamily="49" charset="0"/>
              </a:rPr>
              <a:t>数据驱动卷积神经网络逐层学到由简单到复杂的特征（模式），复杂模式是由简单模式组合而成，比如Layer4的狗脸是由Layer3的几何图形组合而成，Layer3的几何图形是由Layer2的纹理组合而成，Layer2的纹理是由Layer1的边缘组合而成，从特征图上看的话，Layer4特征图上一个点代表Layer3某种几何图形或表面的组合，Layer3特征图上一个点代表Layer2某种纹理的组合，Layer2特征图上一个点代表Layer1某种边缘的组合。 </a:t>
            </a:r>
            <a:endParaRPr kumimoji="0" lang="en-US" altLang="zh-CN" sz="2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7" name="Title 1"/>
          <p:cNvSpPr txBox="1"/>
          <p:nvPr>
            <p:custDataLst>
              <p:tags r:id="rId2"/>
            </p:custDataLst>
          </p:nvPr>
        </p:nvSpPr>
        <p:spPr>
          <a:xfrm>
            <a:off x="2032948" y="1053785"/>
            <a:ext cx="2669680" cy="602552"/>
          </a:xfrm>
          <a:prstGeom prst="rect">
            <a:avLst/>
          </a:prstGeom>
        </p:spPr>
        <p:txBody>
          <a:bodyPr vert="horz">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zh-CN" altLang="en-US" sz="3200" dirty="0">
                <a:effectLst>
                  <a:glow rad="228600">
                    <a:schemeClr val="accent4">
                      <a:satMod val="175000"/>
                      <a:alpha val="40000"/>
                    </a:schemeClr>
                  </a:glow>
                </a:effectLst>
                <a:latin typeface="微软雅黑" panose="020B0503020204020204" pitchFamily="34" charset="-122"/>
                <a:ea typeface="微软雅黑" panose="020B0503020204020204" pitchFamily="34" charset="-122"/>
              </a:rPr>
              <a:t>特征图可视化</a:t>
            </a:r>
            <a:endParaRPr lang="en-US" sz="3200" dirty="0">
              <a:effectLst>
                <a:glow rad="228600">
                  <a:schemeClr val="accent4">
                    <a:satMod val="175000"/>
                    <a:alpha val="40000"/>
                  </a:schemeClr>
                </a:glo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pic>
        <p:nvPicPr>
          <p:cNvPr id="5" name="Picture 2" descr="C:\Users\niubinhan\Pictures\kernal00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2098" y="0"/>
            <a:ext cx="5634276" cy="67646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p:cNvSpPr>
            <a:spLocks noChangeArrowheads="1"/>
          </p:cNvSpPr>
          <p:nvPr/>
        </p:nvSpPr>
        <p:spPr bwMode="auto">
          <a:xfrm>
            <a:off x="250734" y="2274070"/>
            <a:ext cx="5944792" cy="3141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342900" marR="0" lvl="0" indent="-342900" algn="just" defTabSz="914400" rtl="0" eaLnBrk="0" fontAlgn="base" latinLnBrk="0" hangingPunct="0">
              <a:lnSpc>
                <a:spcPts val="3500"/>
              </a:lnSpc>
              <a:spcBef>
                <a:spcPct val="0"/>
              </a:spcBef>
              <a:spcAft>
                <a:spcPct val="0"/>
              </a:spcAft>
              <a:buClrTx/>
              <a:buSzTx/>
              <a:buFont typeface="+mj-lt"/>
              <a:buAutoNum type="arabicPeriod" startAt="3"/>
            </a:pPr>
            <a:r>
              <a:rPr kumimoji="0" lang="zh-CN" altLang="zh-CN" sz="2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urier New" panose="02070309020205020404" pitchFamily="49" charset="0"/>
              </a:rPr>
              <a:t>多层卷积层的多卷积核的这种组合是一种相对灵活的方式在进行，不同的边缘-&gt;不同纹理-&gt;不同几何图形和表-&gt;不同的狗脸-&gt;不同的物体...，浅层模式的组合可以多种多样，使深层可以描述的模式也可以多种多样，所以具有很强的表达能力，不是“死板”的模板，而是“灵活”的模板，泛化能力更强。</a:t>
            </a:r>
            <a:r>
              <a:rPr kumimoji="0" lang="zh-CN" altLang="zh-CN"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zh-CN"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Title 1"/>
          <p:cNvSpPr txBox="1"/>
          <p:nvPr>
            <p:custDataLst>
              <p:tags r:id="rId2"/>
            </p:custDataLst>
          </p:nvPr>
        </p:nvSpPr>
        <p:spPr>
          <a:xfrm>
            <a:off x="2032948" y="1053785"/>
            <a:ext cx="2669680" cy="602552"/>
          </a:xfrm>
          <a:prstGeom prst="rect">
            <a:avLst/>
          </a:prstGeom>
        </p:spPr>
        <p:txBody>
          <a:bodyPr vert="horz">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zh-CN" altLang="en-US" sz="3200" dirty="0">
                <a:effectLst>
                  <a:glow rad="228600">
                    <a:schemeClr val="accent4">
                      <a:satMod val="175000"/>
                      <a:alpha val="40000"/>
                    </a:schemeClr>
                  </a:glow>
                </a:effectLst>
                <a:latin typeface="微软雅黑" panose="020B0503020204020204" pitchFamily="34" charset="-122"/>
                <a:ea typeface="微软雅黑" panose="020B0503020204020204" pitchFamily="34" charset="-122"/>
              </a:rPr>
              <a:t>特征图可视化</a:t>
            </a:r>
            <a:endParaRPr lang="en-US" sz="3200" dirty="0">
              <a:effectLst>
                <a:glow rad="228600">
                  <a:schemeClr val="accent4">
                    <a:satMod val="175000"/>
                    <a:alpha val="40000"/>
                  </a:schemeClr>
                </a:glo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2281548" y="1167535"/>
          <a:ext cx="8128000" cy="18742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object 2"/>
          <p:cNvSpPr/>
          <p:nvPr/>
        </p:nvSpPr>
        <p:spPr>
          <a:xfrm>
            <a:off x="4708067" y="3315629"/>
            <a:ext cx="3025303" cy="2631233"/>
          </a:xfrm>
          <a:prstGeom prst="rect">
            <a:avLst/>
          </a:prstGeom>
          <a:blipFill>
            <a:blip r:embed="rId6"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 name="object 4"/>
          <p:cNvSpPr txBox="1"/>
          <p:nvPr/>
        </p:nvSpPr>
        <p:spPr>
          <a:xfrm>
            <a:off x="2752986" y="6100189"/>
            <a:ext cx="7667600" cy="566822"/>
          </a:xfrm>
          <a:prstGeom prst="rect">
            <a:avLst/>
          </a:prstGeom>
        </p:spPr>
        <p:txBody>
          <a:bodyPr vert="horz" wrap="square" lIns="0" tIns="12700" rIns="0" bIns="0" rtlCol="0">
            <a:spAutoFit/>
          </a:bodyPr>
          <a:lstStyle/>
          <a:p>
            <a:pPr marL="316865" indent="-304165">
              <a:lnSpc>
                <a:spcPct val="100000"/>
              </a:lnSpc>
              <a:spcBef>
                <a:spcPts val="100"/>
              </a:spcBef>
              <a:buChar char="-"/>
              <a:tabLst>
                <a:tab pos="316865" algn="l"/>
                <a:tab pos="317500" algn="l"/>
              </a:tabLst>
            </a:pPr>
            <a:r>
              <a:rPr sz="1800" dirty="0">
                <a:latin typeface="微软雅黑" panose="020B0503020204020204" pitchFamily="34" charset="-122"/>
                <a:ea typeface="微软雅黑" panose="020B0503020204020204" pitchFamily="34" charset="-122"/>
                <a:cs typeface="Arial" panose="020B0604020202020204"/>
              </a:rPr>
              <a:t>makes </a:t>
            </a:r>
            <a:r>
              <a:rPr sz="1800" spc="-5" dirty="0">
                <a:latin typeface="微软雅黑" panose="020B0503020204020204" pitchFamily="34" charset="-122"/>
                <a:ea typeface="微软雅黑" panose="020B0503020204020204" pitchFamily="34" charset="-122"/>
                <a:cs typeface="Arial" panose="020B0604020202020204"/>
              </a:rPr>
              <a:t>the </a:t>
            </a:r>
            <a:r>
              <a:rPr sz="1800" dirty="0">
                <a:latin typeface="微软雅黑" panose="020B0503020204020204" pitchFamily="34" charset="-122"/>
                <a:ea typeface="微软雅黑" panose="020B0503020204020204" pitchFamily="34" charset="-122"/>
                <a:cs typeface="Arial" panose="020B0604020202020204"/>
              </a:rPr>
              <a:t>representations smaller </a:t>
            </a:r>
            <a:r>
              <a:rPr sz="1800" spc="-5" dirty="0">
                <a:latin typeface="微软雅黑" panose="020B0503020204020204" pitchFamily="34" charset="-122"/>
                <a:ea typeface="微软雅黑" panose="020B0503020204020204" pitchFamily="34" charset="-122"/>
                <a:cs typeface="Arial" panose="020B0604020202020204"/>
              </a:rPr>
              <a:t>and </a:t>
            </a:r>
            <a:r>
              <a:rPr sz="1800" dirty="0">
                <a:latin typeface="微软雅黑" panose="020B0503020204020204" pitchFamily="34" charset="-122"/>
                <a:ea typeface="微软雅黑" panose="020B0503020204020204" pitchFamily="34" charset="-122"/>
                <a:cs typeface="Arial" panose="020B0604020202020204"/>
              </a:rPr>
              <a:t>more</a:t>
            </a:r>
            <a:r>
              <a:rPr sz="1800" spc="-110" dirty="0">
                <a:latin typeface="微软雅黑" panose="020B0503020204020204" pitchFamily="34" charset="-122"/>
                <a:ea typeface="微软雅黑" panose="020B0503020204020204" pitchFamily="34" charset="-122"/>
                <a:cs typeface="Arial" panose="020B0604020202020204"/>
              </a:rPr>
              <a:t> </a:t>
            </a:r>
            <a:r>
              <a:rPr sz="1800" dirty="0">
                <a:latin typeface="微软雅黑" panose="020B0503020204020204" pitchFamily="34" charset="-122"/>
                <a:ea typeface="微软雅黑" panose="020B0503020204020204" pitchFamily="34" charset="-122"/>
                <a:cs typeface="Arial" panose="020B0604020202020204"/>
              </a:rPr>
              <a:t>manageable</a:t>
            </a:r>
            <a:endParaRPr sz="1800" dirty="0">
              <a:latin typeface="微软雅黑" panose="020B0503020204020204" pitchFamily="34" charset="-122"/>
              <a:ea typeface="微软雅黑" panose="020B0503020204020204" pitchFamily="34" charset="-122"/>
              <a:cs typeface="Arial" panose="020B0604020202020204"/>
            </a:endParaRPr>
          </a:p>
          <a:p>
            <a:pPr marL="316865" indent="-304165">
              <a:lnSpc>
                <a:spcPct val="100000"/>
              </a:lnSpc>
              <a:spcBef>
                <a:spcPts val="15"/>
              </a:spcBef>
              <a:buChar char="-"/>
              <a:tabLst>
                <a:tab pos="316865" algn="l"/>
                <a:tab pos="317500" algn="l"/>
              </a:tabLst>
            </a:pPr>
            <a:r>
              <a:rPr sz="1800" spc="-5" dirty="0">
                <a:latin typeface="微软雅黑" panose="020B0503020204020204" pitchFamily="34" charset="-122"/>
                <a:ea typeface="微软雅黑" panose="020B0503020204020204" pitchFamily="34" charset="-122"/>
                <a:cs typeface="Arial" panose="020B0604020202020204"/>
              </a:rPr>
              <a:t>operates over each activation </a:t>
            </a:r>
            <a:r>
              <a:rPr sz="1800" dirty="0">
                <a:latin typeface="微软雅黑" panose="020B0503020204020204" pitchFamily="34" charset="-122"/>
                <a:ea typeface="微软雅黑" panose="020B0503020204020204" pitchFamily="34" charset="-122"/>
                <a:cs typeface="Arial" panose="020B0604020202020204"/>
              </a:rPr>
              <a:t>map</a:t>
            </a:r>
            <a:r>
              <a:rPr sz="1800" spc="-30" dirty="0">
                <a:latin typeface="微软雅黑" panose="020B0503020204020204" pitchFamily="34" charset="-122"/>
                <a:ea typeface="微软雅黑" panose="020B0503020204020204" pitchFamily="34" charset="-122"/>
                <a:cs typeface="Arial" panose="020B0604020202020204"/>
              </a:rPr>
              <a:t> </a:t>
            </a:r>
            <a:r>
              <a:rPr sz="1800" spc="-5" dirty="0">
                <a:latin typeface="微软雅黑" panose="020B0503020204020204" pitchFamily="34" charset="-122"/>
                <a:ea typeface="微软雅黑" panose="020B0503020204020204" pitchFamily="34" charset="-122"/>
                <a:cs typeface="Arial" panose="020B0604020202020204"/>
              </a:rPr>
              <a:t>independently:</a:t>
            </a:r>
            <a:endParaRPr sz="1800" dirty="0">
              <a:latin typeface="微软雅黑" panose="020B0503020204020204" pitchFamily="34" charset="-122"/>
              <a:ea typeface="微软雅黑" panose="020B0503020204020204" pitchFamily="34" charset="-122"/>
              <a:cs typeface="Arial" panose="020B0604020202020204"/>
            </a:endParaRPr>
          </a:p>
        </p:txBody>
      </p:sp>
      <p:cxnSp>
        <p:nvCxnSpPr>
          <p:cNvPr id="8" name="直接连接符 7"/>
          <p:cNvCxnSpPr/>
          <p:nvPr/>
        </p:nvCxnSpPr>
        <p:spPr>
          <a:xfrm flipH="1">
            <a:off x="2397967" y="3041779"/>
            <a:ext cx="2649894" cy="210871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598849" y="2937110"/>
            <a:ext cx="2649894" cy="210871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一般结构框架：池化层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par>
                          <p:cTn id="11" fill="hold">
                            <p:stCondLst>
                              <p:cond delay="500"/>
                            </p:stCondLst>
                            <p:childTnLst>
                              <p:par>
                                <p:cTn id="12" presetID="14" presetClass="entr" presetSubtype="5"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vertical)">
                                      <p:cBhvr>
                                        <p:cTn id="14" dur="500"/>
                                        <p:tgtEl>
                                          <p:spTgt spid="5"/>
                                        </p:tgtEl>
                                      </p:cBhvr>
                                    </p:animEffect>
                                  </p:childTnLst>
                                </p:cTn>
                              </p:par>
                            </p:childTnLst>
                          </p:cTn>
                        </p:par>
                        <p:par>
                          <p:cTn id="15" fill="hold">
                            <p:stCondLst>
                              <p:cond delay="1000"/>
                            </p:stCondLst>
                            <p:childTnLst>
                              <p:par>
                                <p:cTn id="16" presetID="14" presetClass="entr" presetSubtype="5"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2281548" y="1167535"/>
          <a:ext cx="8128000" cy="18742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object 2"/>
          <p:cNvSpPr/>
          <p:nvPr/>
        </p:nvSpPr>
        <p:spPr>
          <a:xfrm>
            <a:off x="4708067" y="3315629"/>
            <a:ext cx="3025303" cy="2631233"/>
          </a:xfrm>
          <a:prstGeom prst="rect">
            <a:avLst/>
          </a:prstGeom>
          <a:blipFill>
            <a:blip r:embed="rId6"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 name="object 4"/>
          <p:cNvSpPr txBox="1"/>
          <p:nvPr/>
        </p:nvSpPr>
        <p:spPr>
          <a:xfrm>
            <a:off x="4708067" y="6112648"/>
            <a:ext cx="4027718" cy="702756"/>
          </a:xfrm>
          <a:prstGeom prst="rect">
            <a:avLst/>
          </a:prstGeom>
        </p:spPr>
        <p:txBody>
          <a:bodyPr vert="horz" wrap="square" lIns="0" tIns="12700" rIns="0" bIns="0" rtlCol="0">
            <a:spAutoFit/>
          </a:bodyPr>
          <a:lstStyle/>
          <a:p>
            <a:pPr marL="316865" indent="-304165">
              <a:lnSpc>
                <a:spcPct val="100000"/>
              </a:lnSpc>
              <a:spcBef>
                <a:spcPts val="100"/>
              </a:spcBef>
              <a:buChar char="-"/>
              <a:tabLst>
                <a:tab pos="316865" algn="l"/>
                <a:tab pos="317500" algn="l"/>
              </a:tabLst>
            </a:pPr>
            <a:r>
              <a:rPr lang="zh-CN" altLang="en-US" sz="2200" dirty="0">
                <a:latin typeface="微软雅黑" panose="020B0503020204020204" pitchFamily="34" charset="-122"/>
                <a:ea typeface="微软雅黑" panose="020B0503020204020204" pitchFamily="34" charset="-122"/>
                <a:cs typeface="Arial" panose="020B0604020202020204"/>
              </a:rPr>
              <a:t>使表示更小，更易于管理</a:t>
            </a:r>
            <a:endParaRPr lang="zh-CN" altLang="en-US" sz="2200" dirty="0">
              <a:latin typeface="微软雅黑" panose="020B0503020204020204" pitchFamily="34" charset="-122"/>
              <a:ea typeface="微软雅黑" panose="020B0503020204020204" pitchFamily="34" charset="-122"/>
              <a:cs typeface="Arial" panose="020B0604020202020204"/>
            </a:endParaRPr>
          </a:p>
          <a:p>
            <a:pPr marL="316865" indent="-304165">
              <a:lnSpc>
                <a:spcPct val="100000"/>
              </a:lnSpc>
              <a:spcBef>
                <a:spcPts val="100"/>
              </a:spcBef>
              <a:buChar char="-"/>
              <a:tabLst>
                <a:tab pos="316865" algn="l"/>
                <a:tab pos="317500" algn="l"/>
              </a:tabLst>
            </a:pPr>
            <a:r>
              <a:rPr lang="zh-CN" altLang="en-US" sz="2200" dirty="0">
                <a:latin typeface="微软雅黑" panose="020B0503020204020204" pitchFamily="34" charset="-122"/>
                <a:ea typeface="微软雅黑" panose="020B0503020204020204" pitchFamily="34" charset="-122"/>
                <a:cs typeface="Arial" panose="020B0604020202020204"/>
              </a:rPr>
              <a:t>对每个激活图进行独立操作</a:t>
            </a:r>
            <a:endParaRPr sz="2200" dirty="0">
              <a:latin typeface="微软雅黑" panose="020B0503020204020204" pitchFamily="34" charset="-122"/>
              <a:ea typeface="微软雅黑" panose="020B0503020204020204" pitchFamily="34" charset="-122"/>
              <a:cs typeface="Arial" panose="020B0604020202020204"/>
            </a:endParaRPr>
          </a:p>
        </p:txBody>
      </p:sp>
      <p:cxnSp>
        <p:nvCxnSpPr>
          <p:cNvPr id="8" name="直接连接符 7"/>
          <p:cNvCxnSpPr/>
          <p:nvPr/>
        </p:nvCxnSpPr>
        <p:spPr>
          <a:xfrm flipH="1">
            <a:off x="2397967" y="3041779"/>
            <a:ext cx="2649894" cy="210871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598849" y="2937110"/>
            <a:ext cx="2649894" cy="210871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2"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一般结构框架：池化层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par>
                          <p:cTn id="11" fill="hold">
                            <p:stCondLst>
                              <p:cond delay="500"/>
                            </p:stCondLst>
                            <p:childTnLst>
                              <p:par>
                                <p:cTn id="12" presetID="14" presetClass="entr" presetSubtype="5"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vertical)">
                                      <p:cBhvr>
                                        <p:cTn id="14" dur="500"/>
                                        <p:tgtEl>
                                          <p:spTgt spid="5"/>
                                        </p:tgtEl>
                                      </p:cBhvr>
                                    </p:animEffect>
                                  </p:childTnLst>
                                </p:cTn>
                              </p:par>
                            </p:childTnLst>
                          </p:cTn>
                        </p:par>
                        <p:par>
                          <p:cTn id="15" fill="hold">
                            <p:stCondLst>
                              <p:cond delay="1000"/>
                            </p:stCondLst>
                            <p:childTnLst>
                              <p:par>
                                <p:cTn id="16" presetID="14" presetClass="entr" presetSubtype="5"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7" name="矩形 6"/>
          <p:cNvSpPr/>
          <p:nvPr/>
        </p:nvSpPr>
        <p:spPr>
          <a:xfrm>
            <a:off x="512756" y="1130526"/>
            <a:ext cx="5872120"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池化层（下采样）</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数据降维，避免过拟合</a:t>
            </a:r>
            <a:endParaRPr lang="zh-CN" altLang="en-US" sz="2200" dirty="0">
              <a:latin typeface="微软雅黑" panose="020B0503020204020204" pitchFamily="34" charset="-122"/>
              <a:ea typeface="微软雅黑" panose="020B0503020204020204" pitchFamily="34" charset="-122"/>
            </a:endParaRPr>
          </a:p>
        </p:txBody>
      </p:sp>
      <p:sp>
        <p:nvSpPr>
          <p:cNvPr id="8"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一般结构框架：池化层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b="40582"/>
          <a:stretch>
            <a:fillRect/>
          </a:stretch>
        </p:blipFill>
        <p:spPr>
          <a:xfrm>
            <a:off x="2067606" y="2198244"/>
            <a:ext cx="8583373" cy="2942167"/>
          </a:xfrm>
          <a:prstGeom prst="rect">
            <a:avLst/>
          </a:prstGeom>
        </p:spPr>
      </p:pic>
      <p:sp>
        <p:nvSpPr>
          <p:cNvPr id="3" name="文本框 2"/>
          <p:cNvSpPr txBox="1"/>
          <p:nvPr/>
        </p:nvSpPr>
        <p:spPr>
          <a:xfrm>
            <a:off x="4280651" y="5512029"/>
            <a:ext cx="2075935" cy="430887"/>
          </a:xfrm>
          <a:prstGeom prst="rect">
            <a:avLst/>
          </a:prstGeom>
          <a:noFill/>
        </p:spPr>
        <p:txBody>
          <a:bodyPr wrap="square" rtlCol="0">
            <a:spAutoFit/>
          </a:bodyPr>
          <a:lstStyle/>
          <a:p>
            <a:pPr algn="l"/>
            <a:r>
              <a:rPr lang="zh-CN" altLang="en-US" sz="2200" dirty="0">
                <a:latin typeface="微软雅黑" panose="020B0503020204020204" pitchFamily="34" charset="-122"/>
                <a:ea typeface="微软雅黑" panose="020B0503020204020204" pitchFamily="34" charset="-122"/>
              </a:rPr>
              <a:t>卷积特征</a:t>
            </a:r>
            <a:endParaRPr lang="zh-CN" altLang="en-US" sz="2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332327" y="5512029"/>
            <a:ext cx="1514669" cy="430887"/>
          </a:xfrm>
          <a:prstGeom prst="rect">
            <a:avLst/>
          </a:prstGeom>
          <a:noFill/>
        </p:spPr>
        <p:txBody>
          <a:bodyPr wrap="square" rtlCol="0">
            <a:spAutoFit/>
          </a:bodyPr>
          <a:lstStyle/>
          <a:p>
            <a:pPr algn="l"/>
            <a:r>
              <a:rPr lang="zh-CN" altLang="en-US" sz="2200" dirty="0">
                <a:latin typeface="微软雅黑" panose="020B0503020204020204" pitchFamily="34" charset="-122"/>
                <a:ea typeface="微软雅黑" panose="020B0503020204020204" pitchFamily="34" charset="-122"/>
              </a:rPr>
              <a:t>池化特征</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2124791" y="1382139"/>
          <a:ext cx="8128000" cy="18742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Picture 2" descr="https://timgsa.baidu.com/timg?image&amp;quality=80&amp;size=b9999_10000&amp;sec=1533190407709&amp;di=6c93e4e18439740fff9f0c0a080dbbe0&amp;imgtype=0&amp;src=http%3A%2F%2Fn1.itc.cn%2Fimg8%2Fwb%2Frecom%2F2016%2F07%2F31%2F146997153621462447.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25" y="3469627"/>
            <a:ext cx="5120268" cy="24481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timgsa.baidu.com/timg?image&amp;quality=80&amp;size=b9999_10000&amp;sec=1533190518135&amp;di=c4fc5d9f359a3dff65239cd166da85db&amp;imgtype=jpg&amp;src=http%3A%2F%2Fimg4.imgtn.bdimg.com%2Fit%2Fu%3D2871099574%2C1560318160%26fm%3D214%26gp%3D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370" y="3641281"/>
            <a:ext cx="6029325" cy="227647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92578" y="5970021"/>
            <a:ext cx="10592425" cy="769441"/>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图像特征图的“分布式特征表示”映射到样本标记空间。在整个卷积神经网络中起到“分类器”的作用。</a:t>
            </a:r>
            <a:endParaRPr lang="zh-CN" altLang="en-US" sz="2200" dirty="0">
              <a:latin typeface="微软雅黑" panose="020B0503020204020204" pitchFamily="34" charset="-122"/>
              <a:ea typeface="微软雅黑" panose="020B0503020204020204" pitchFamily="34" charset="-122"/>
            </a:endParaRPr>
          </a:p>
        </p:txBody>
      </p:sp>
      <p:sp>
        <p:nvSpPr>
          <p:cNvPr id="8"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一般结构框架：全连接层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多文档 1"/>
          <p:cNvSpPr/>
          <p:nvPr/>
        </p:nvSpPr>
        <p:spPr>
          <a:xfrm>
            <a:off x="777846" y="3034063"/>
            <a:ext cx="1847462" cy="2101262"/>
          </a:xfrm>
          <a:prstGeom prst="flowChartMultidocumen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solidFill>
              <a:schemeClr val="tx1"/>
            </a:solidFill>
          </a:ln>
        </p:spPr>
        <p:txBody>
          <a:bodyPr rtlCol="0" anchor="ctr">
            <a:spAutoFit/>
          </a:bodyPr>
          <a:lstStyle/>
          <a:p>
            <a:pPr algn="l"/>
            <a:endParaRPr lang="zh-CN" altLang="en-US" dirty="0"/>
          </a:p>
        </p:txBody>
      </p:sp>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3900173" y="1445370"/>
          <a:ext cx="6257925" cy="4657725"/>
        </p:xfrm>
        <a:graphic>
          <a:graphicData uri="http://schemas.openxmlformats.org/presentationml/2006/ole">
            <mc:AlternateContent xmlns:mc="http://schemas.openxmlformats.org/markup-compatibility/2006">
              <mc:Choice xmlns:v="urn:schemas-microsoft-com:vml" Requires="v">
                <p:oleObj spid="_x0000_s58509" name="工作表" r:id="rId1" imgW="4852035" imgH="3613150" progId="Excel.Sheet.12">
                  <p:embed/>
                </p:oleObj>
              </mc:Choice>
              <mc:Fallback>
                <p:oleObj name="工作表" r:id="rId1" imgW="4852035" imgH="3613150" progId="Excel.Sheet.12">
                  <p:embed/>
                  <p:pic>
                    <p:nvPicPr>
                      <p:cNvPr id="0" name="对象 5"/>
                      <p:cNvPicPr/>
                      <p:nvPr/>
                    </p:nvPicPr>
                    <p:blipFill>
                      <a:blip r:embed="rId2"/>
                      <a:stretch>
                        <a:fillRect/>
                      </a:stretch>
                    </p:blipFill>
                    <p:spPr>
                      <a:xfrm>
                        <a:off x="3900173" y="1445370"/>
                        <a:ext cx="6257925" cy="4657725"/>
                      </a:xfrm>
                      <a:prstGeom prst="rect">
                        <a:avLst/>
                      </a:prstGeom>
                    </p:spPr>
                  </p:pic>
                </p:oleObj>
              </mc:Fallback>
            </mc:AlternateContent>
          </a:graphicData>
        </a:graphic>
      </p:graphicFrame>
      <p:sp>
        <p:nvSpPr>
          <p:cNvPr id="8" name="矩形 7"/>
          <p:cNvSpPr/>
          <p:nvPr/>
        </p:nvSpPr>
        <p:spPr>
          <a:xfrm>
            <a:off x="845427" y="3410862"/>
            <a:ext cx="1477328" cy="1347663"/>
          </a:xfrm>
          <a:prstGeom prst="rect">
            <a:avLst/>
          </a:prstGeom>
          <a:noFill/>
        </p:spPr>
        <p:txBody>
          <a:bodyPr vert="eaVert" wrap="square" lIns="91440" tIns="45720" rIns="91440" bIns="45720" anchor="b">
            <a:spAutoFit/>
          </a:bodyPr>
          <a:lstStyle/>
          <a:p>
            <a:pPr algn="ctr"/>
            <a:r>
              <a:rPr lang="zh-CN" altLang="en-US" sz="2800" b="1" dirty="0">
                <a:ln w="1905"/>
                <a:solidFill>
                  <a:srgbClr val="4472C4"/>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隐含层输出的</a:t>
            </a:r>
            <a:endParaRPr lang="en-US" altLang="zh-CN" sz="2800" b="1" dirty="0">
              <a:ln w="1905"/>
              <a:solidFill>
                <a:srgbClr val="4472C4"/>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a:p>
            <a:pPr algn="ctr"/>
            <a:r>
              <a:rPr lang="zh-CN" altLang="en-US" sz="2800" b="1" dirty="0">
                <a:ln w="1905"/>
                <a:solidFill>
                  <a:srgbClr val="4472C4"/>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rPr>
              <a:t>特征图</a:t>
            </a:r>
            <a:endParaRPr lang="zh-CN" altLang="en-US" sz="2800" b="1" dirty="0">
              <a:ln w="1905"/>
              <a:solidFill>
                <a:srgbClr val="4472C4"/>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endParaRPr>
          </a:p>
        </p:txBody>
      </p:sp>
      <p:sp>
        <p:nvSpPr>
          <p:cNvPr id="9" name="右大括号 8"/>
          <p:cNvSpPr/>
          <p:nvPr/>
        </p:nvSpPr>
        <p:spPr>
          <a:xfrm>
            <a:off x="2941775" y="2214045"/>
            <a:ext cx="537736" cy="3816424"/>
          </a:xfrm>
          <a:prstGeom prst="rightBrace">
            <a:avLst>
              <a:gd name="adj1" fmla="val 4650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10869084" y="3103956"/>
            <a:ext cx="738664" cy="2062809"/>
          </a:xfrm>
          <a:prstGeom prst="rect">
            <a:avLst/>
          </a:prstGeom>
          <a:noFill/>
        </p:spPr>
        <p:txBody>
          <a:bodyPr vert="vert" wrap="none" lIns="91440" tIns="45720" rIns="91440" bIns="45720">
            <a:spAutoFit/>
          </a:bodyPr>
          <a:lstStyle/>
          <a:p>
            <a:pPr algn="ctr"/>
            <a:r>
              <a:rPr lang="en-US" altLang="zh-CN" sz="36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SoftMax</a:t>
            </a:r>
            <a:endPar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1755137" y="6308575"/>
            <a:ext cx="9852611" cy="430887"/>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通过</a:t>
            </a:r>
            <a:r>
              <a:rPr lang="en-US" altLang="zh-CN" sz="2200" dirty="0" err="1">
                <a:latin typeface="微软雅黑" panose="020B0503020204020204" pitchFamily="34" charset="-122"/>
                <a:ea typeface="微软雅黑" panose="020B0503020204020204" pitchFamily="34" charset="-122"/>
              </a:rPr>
              <a:t>Softmax</a:t>
            </a:r>
            <a:r>
              <a:rPr lang="zh-CN" altLang="en-US" sz="2200" dirty="0">
                <a:latin typeface="微软雅黑" panose="020B0503020204020204" pitchFamily="34" charset="-122"/>
                <a:ea typeface="微软雅黑" panose="020B0503020204020204" pitchFamily="34" charset="-122"/>
              </a:rPr>
              <a:t>函数将多个标量映射为一个概率分布，输出分类结果的置信度。</a:t>
            </a:r>
            <a:endParaRPr lang="zh-CN" altLang="en-US" sz="2200" dirty="0">
              <a:latin typeface="微软雅黑" panose="020B0503020204020204" pitchFamily="34" charset="-122"/>
              <a:ea typeface="微软雅黑" panose="020B0503020204020204" pitchFamily="34" charset="-122"/>
            </a:endParaRPr>
          </a:p>
        </p:txBody>
      </p:sp>
      <p:pic>
        <p:nvPicPr>
          <p:cNvPr id="12" name="Picture 20" descr="https://images2017.cnblogs.com/blog/310680/201711/310680-20171119173544031-3226080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491" y="3145944"/>
            <a:ext cx="4733925" cy="1952625"/>
          </a:xfrm>
          <a:prstGeom prst="rect">
            <a:avLst/>
          </a:prstGeom>
          <a:noFill/>
          <a:extLst>
            <a:ext uri="{909E8E84-426E-40DD-AFC4-6F175D3DCCD1}">
              <a14:hiddenFill xmlns:a14="http://schemas.microsoft.com/office/drawing/2010/main">
                <a:solidFill>
                  <a:srgbClr val="FFFFFF"/>
                </a:solidFill>
              </a14:hiddenFill>
            </a:ext>
          </a:extLst>
        </p:spPr>
      </p:pic>
      <p:sp>
        <p:nvSpPr>
          <p:cNvPr id="13" name="右大括号 12"/>
          <p:cNvSpPr/>
          <p:nvPr/>
        </p:nvSpPr>
        <p:spPr>
          <a:xfrm>
            <a:off x="10321220" y="2214045"/>
            <a:ext cx="376104" cy="3816424"/>
          </a:xfrm>
          <a:prstGeom prst="rightBrace">
            <a:avLst>
              <a:gd name="adj1" fmla="val 44772"/>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标题 1"/>
          <p:cNvSpPr txBox="1"/>
          <p:nvPr/>
        </p:nvSpPr>
        <p:spPr>
          <a:xfrm>
            <a:off x="3597728"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一般结构框架：全连接层</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pic>
        <p:nvPicPr>
          <p:cNvPr id="8" name="Picture 2"/>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2171564" y="1372766"/>
            <a:ext cx="7848872" cy="5485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p:nvPr>
            <p:custDataLst>
              <p:tags r:id="rId2"/>
            </p:custDataLst>
          </p:nvPr>
        </p:nvSpPr>
        <p:spPr>
          <a:xfrm>
            <a:off x="777846" y="854704"/>
            <a:ext cx="8051232" cy="3562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200" dirty="0">
                <a:latin typeface="微软雅黑" panose="020B0503020204020204" pitchFamily="34" charset="-122"/>
                <a:ea typeface="微软雅黑" panose="020B0503020204020204" pitchFamily="34" charset="-122"/>
              </a:rPr>
              <a:t>CNN</a:t>
            </a:r>
            <a:r>
              <a:rPr lang="zh-CN" altLang="en-US" sz="2200" dirty="0">
                <a:latin typeface="微软雅黑" panose="020B0503020204020204" pitchFamily="34" charset="-122"/>
                <a:ea typeface="微软雅黑" panose="020B0503020204020204" pitchFamily="34" charset="-122"/>
              </a:rPr>
              <a:t>卷积神经网络识别图像的过程</a:t>
            </a:r>
            <a:endParaRPr lang="en-US" sz="2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3" name="object 2"/>
          <p:cNvSpPr/>
          <p:nvPr/>
        </p:nvSpPr>
        <p:spPr>
          <a:xfrm>
            <a:off x="452997" y="913618"/>
            <a:ext cx="11286006" cy="551984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59842" y="23926"/>
            <a:ext cx="715551" cy="220176"/>
          </a:xfrm>
          <a:prstGeom prst="rect">
            <a:avLst/>
          </a:prstGeom>
        </p:spPr>
        <p:txBody>
          <a:bodyPr vert="horz" wrap="square" lIns="0" tIns="15355" rIns="0" bIns="0" rtlCol="0">
            <a:spAutoFit/>
          </a:bodyPr>
          <a:lstStyle/>
          <a:p>
            <a:pPr marL="15240">
              <a:spcBef>
                <a:spcPts val="120"/>
              </a:spcBef>
            </a:pPr>
            <a:r>
              <a:rPr sz="1330" spc="-85" dirty="0">
                <a:solidFill>
                  <a:srgbClr val="FFFFFF"/>
                </a:solidFill>
                <a:latin typeface="微软雅黑" panose="020B0503020204020204" pitchFamily="34" charset="-122"/>
                <a:ea typeface="微软雅黑" panose="020B0503020204020204" pitchFamily="34" charset="-122"/>
                <a:cs typeface="Arial" panose="020B0604020202020204"/>
              </a:rPr>
              <a:t>Y.</a:t>
            </a:r>
            <a:r>
              <a:rPr sz="1330" spc="-67" dirty="0">
                <a:solidFill>
                  <a:srgbClr val="FFFFFF"/>
                </a:solidFill>
                <a:latin typeface="微软雅黑" panose="020B0503020204020204" pitchFamily="34" charset="-122"/>
                <a:ea typeface="微软雅黑" panose="020B0503020204020204" pitchFamily="34" charset="-122"/>
                <a:cs typeface="Arial" panose="020B0604020202020204"/>
              </a:rPr>
              <a:t> </a:t>
            </a:r>
            <a:r>
              <a:rPr sz="1330" spc="-6" dirty="0">
                <a:solidFill>
                  <a:srgbClr val="FFFFFF"/>
                </a:solidFill>
                <a:latin typeface="微软雅黑" panose="020B0503020204020204" pitchFamily="34" charset="-122"/>
                <a:ea typeface="微软雅黑" panose="020B0503020204020204" pitchFamily="34" charset="-122"/>
                <a:cs typeface="Arial" panose="020B0604020202020204"/>
              </a:rPr>
              <a:t>LeCun</a:t>
            </a:r>
            <a:endParaRPr sz="1330">
              <a:latin typeface="微软雅黑" panose="020B0503020204020204" pitchFamily="34" charset="-122"/>
              <a:ea typeface="微软雅黑" panose="020B0503020204020204" pitchFamily="34" charset="-122"/>
              <a:cs typeface="Arial" panose="020B0604020202020204"/>
            </a:endParaRPr>
          </a:p>
        </p:txBody>
      </p:sp>
      <p:sp>
        <p:nvSpPr>
          <p:cNvPr id="3" name="object 3"/>
          <p:cNvSpPr txBox="1">
            <a:spLocks noGrp="1"/>
          </p:cNvSpPr>
          <p:nvPr>
            <p:ph type="title" idx="4294967295"/>
          </p:nvPr>
        </p:nvSpPr>
        <p:spPr>
          <a:xfrm>
            <a:off x="6894601" y="1549882"/>
            <a:ext cx="4823016" cy="631058"/>
          </a:xfrm>
          <a:prstGeom prst="rect">
            <a:avLst/>
          </a:prstGeom>
        </p:spPr>
        <p:txBody>
          <a:bodyPr vert="horz" wrap="square" lIns="0" tIns="15355" rIns="0" bIns="0" rtlCol="0">
            <a:spAutoFit/>
          </a:bodyPr>
          <a:lstStyle/>
          <a:p>
            <a:pPr marL="15240">
              <a:lnSpc>
                <a:spcPct val="100000"/>
              </a:lnSpc>
              <a:spcBef>
                <a:spcPts val="120"/>
              </a:spcBef>
            </a:pPr>
            <a:r>
              <a:rPr lang="zh-CN" altLang="en-US" sz="4000" b="1" dirty="0">
                <a:solidFill>
                  <a:srgbClr val="0033CC"/>
                </a:solidFill>
                <a:latin typeface="微软雅黑" panose="020B0503020204020204" pitchFamily="34" charset="-122"/>
                <a:ea typeface="微软雅黑" panose="020B0503020204020204" pitchFamily="34" charset="-122"/>
              </a:rPr>
              <a:t>卷积网络擅长什么？</a:t>
            </a:r>
            <a:endParaRPr sz="4000" b="1" dirty="0">
              <a:solidFill>
                <a:srgbClr val="0033CC"/>
              </a:solidFill>
              <a:latin typeface="微软雅黑" panose="020B0503020204020204" pitchFamily="34" charset="-122"/>
              <a:ea typeface="微软雅黑" panose="020B0503020204020204" pitchFamily="34" charset="-122"/>
            </a:endParaRPr>
          </a:p>
        </p:txBody>
      </p:sp>
      <p:sp>
        <p:nvSpPr>
          <p:cNvPr id="4" name="object 4"/>
          <p:cNvSpPr/>
          <p:nvPr/>
        </p:nvSpPr>
        <p:spPr>
          <a:xfrm>
            <a:off x="1097936" y="1229723"/>
            <a:ext cx="216768" cy="216768"/>
          </a:xfrm>
          <a:prstGeom prst="rect">
            <a:avLst/>
          </a:prstGeom>
          <a:blipFill>
            <a:blip r:embed="rId1" cstate="print"/>
            <a:stretch>
              <a:fillRect/>
            </a:stretch>
          </a:blipFill>
        </p:spPr>
        <p:txBody>
          <a:bodyPr wrap="square" lIns="0" tIns="0" rIns="0" bIns="0" rtlCol="0"/>
          <a:lstStyle/>
          <a:p>
            <a:endParaRPr sz="2175">
              <a:latin typeface="微软雅黑" panose="020B0503020204020204" pitchFamily="34" charset="-122"/>
              <a:ea typeface="微软雅黑" panose="020B0503020204020204" pitchFamily="34" charset="-122"/>
            </a:endParaRPr>
          </a:p>
        </p:txBody>
      </p:sp>
      <p:sp>
        <p:nvSpPr>
          <p:cNvPr id="5" name="object 5"/>
          <p:cNvSpPr/>
          <p:nvPr/>
        </p:nvSpPr>
        <p:spPr>
          <a:xfrm>
            <a:off x="1097936" y="1649317"/>
            <a:ext cx="216768" cy="216768"/>
          </a:xfrm>
          <a:prstGeom prst="rect">
            <a:avLst/>
          </a:prstGeom>
          <a:blipFill>
            <a:blip r:embed="rId1" cstate="print"/>
            <a:stretch>
              <a:fillRect/>
            </a:stretch>
          </a:blipFill>
        </p:spPr>
        <p:txBody>
          <a:bodyPr wrap="square" lIns="0" tIns="0" rIns="0" bIns="0" rtlCol="0"/>
          <a:lstStyle/>
          <a:p>
            <a:endParaRPr sz="2175">
              <a:latin typeface="微软雅黑" panose="020B0503020204020204" pitchFamily="34" charset="-122"/>
              <a:ea typeface="微软雅黑" panose="020B0503020204020204" pitchFamily="34" charset="-122"/>
            </a:endParaRPr>
          </a:p>
        </p:txBody>
      </p:sp>
      <p:sp>
        <p:nvSpPr>
          <p:cNvPr id="6" name="object 6"/>
          <p:cNvSpPr/>
          <p:nvPr/>
        </p:nvSpPr>
        <p:spPr>
          <a:xfrm>
            <a:off x="1097936" y="2068912"/>
            <a:ext cx="216768" cy="216768"/>
          </a:xfrm>
          <a:prstGeom prst="rect">
            <a:avLst/>
          </a:prstGeom>
          <a:blipFill>
            <a:blip r:embed="rId1" cstate="print"/>
            <a:stretch>
              <a:fillRect/>
            </a:stretch>
          </a:blipFill>
        </p:spPr>
        <p:txBody>
          <a:bodyPr wrap="square" lIns="0" tIns="0" rIns="0" bIns="0" rtlCol="0"/>
          <a:lstStyle/>
          <a:p>
            <a:endParaRPr sz="2175">
              <a:latin typeface="微软雅黑" panose="020B0503020204020204" pitchFamily="34" charset="-122"/>
              <a:ea typeface="微软雅黑" panose="020B0503020204020204" pitchFamily="34" charset="-122"/>
            </a:endParaRPr>
          </a:p>
        </p:txBody>
      </p:sp>
      <p:sp>
        <p:nvSpPr>
          <p:cNvPr id="7" name="object 7"/>
          <p:cNvSpPr/>
          <p:nvPr/>
        </p:nvSpPr>
        <p:spPr>
          <a:xfrm>
            <a:off x="1097936" y="2488509"/>
            <a:ext cx="216768" cy="216768"/>
          </a:xfrm>
          <a:prstGeom prst="rect">
            <a:avLst/>
          </a:prstGeom>
          <a:blipFill>
            <a:blip r:embed="rId1" cstate="print"/>
            <a:stretch>
              <a:fillRect/>
            </a:stretch>
          </a:blipFill>
        </p:spPr>
        <p:txBody>
          <a:bodyPr wrap="square" lIns="0" tIns="0" rIns="0" bIns="0" rtlCol="0"/>
          <a:lstStyle/>
          <a:p>
            <a:endParaRPr sz="2175">
              <a:latin typeface="微软雅黑" panose="020B0503020204020204" pitchFamily="34" charset="-122"/>
              <a:ea typeface="微软雅黑" panose="020B0503020204020204" pitchFamily="34" charset="-122"/>
            </a:endParaRPr>
          </a:p>
        </p:txBody>
      </p:sp>
      <p:sp>
        <p:nvSpPr>
          <p:cNvPr id="8" name="object 8"/>
          <p:cNvSpPr/>
          <p:nvPr/>
        </p:nvSpPr>
        <p:spPr>
          <a:xfrm>
            <a:off x="1097936" y="2908104"/>
            <a:ext cx="216768" cy="216768"/>
          </a:xfrm>
          <a:prstGeom prst="rect">
            <a:avLst/>
          </a:prstGeom>
          <a:blipFill>
            <a:blip r:embed="rId1" cstate="print"/>
            <a:stretch>
              <a:fillRect/>
            </a:stretch>
          </a:blipFill>
        </p:spPr>
        <p:txBody>
          <a:bodyPr wrap="square" lIns="0" tIns="0" rIns="0" bIns="0" rtlCol="0"/>
          <a:lstStyle/>
          <a:p>
            <a:endParaRPr sz="2175">
              <a:latin typeface="微软雅黑" panose="020B0503020204020204" pitchFamily="34" charset="-122"/>
              <a:ea typeface="微软雅黑" panose="020B0503020204020204" pitchFamily="34" charset="-122"/>
            </a:endParaRPr>
          </a:p>
        </p:txBody>
      </p:sp>
      <p:sp>
        <p:nvSpPr>
          <p:cNvPr id="9" name="object 9"/>
          <p:cNvSpPr/>
          <p:nvPr/>
        </p:nvSpPr>
        <p:spPr>
          <a:xfrm>
            <a:off x="1104032" y="3803003"/>
            <a:ext cx="216768" cy="216768"/>
          </a:xfrm>
          <a:prstGeom prst="rect">
            <a:avLst/>
          </a:prstGeom>
          <a:blipFill>
            <a:blip r:embed="rId1" cstate="print"/>
            <a:stretch>
              <a:fillRect/>
            </a:stretch>
          </a:blipFill>
        </p:spPr>
        <p:txBody>
          <a:bodyPr wrap="square" lIns="0" tIns="0" rIns="0" bIns="0" rtlCol="0"/>
          <a:lstStyle/>
          <a:p>
            <a:endParaRPr sz="2175">
              <a:latin typeface="微软雅黑" panose="020B0503020204020204" pitchFamily="34" charset="-122"/>
              <a:ea typeface="微软雅黑" panose="020B0503020204020204" pitchFamily="34" charset="-122"/>
            </a:endParaRPr>
          </a:p>
        </p:txBody>
      </p:sp>
      <p:sp>
        <p:nvSpPr>
          <p:cNvPr id="10" name="object 10"/>
          <p:cNvSpPr/>
          <p:nvPr/>
        </p:nvSpPr>
        <p:spPr>
          <a:xfrm>
            <a:off x="1104032" y="4674837"/>
            <a:ext cx="216768" cy="216768"/>
          </a:xfrm>
          <a:prstGeom prst="rect">
            <a:avLst/>
          </a:prstGeom>
          <a:blipFill>
            <a:blip r:embed="rId1" cstate="print"/>
            <a:stretch>
              <a:fillRect/>
            </a:stretch>
          </a:blipFill>
        </p:spPr>
        <p:txBody>
          <a:bodyPr wrap="square" lIns="0" tIns="0" rIns="0" bIns="0" rtlCol="0"/>
          <a:lstStyle/>
          <a:p>
            <a:endParaRPr sz="2175">
              <a:latin typeface="微软雅黑" panose="020B0503020204020204" pitchFamily="34" charset="-122"/>
              <a:ea typeface="微软雅黑" panose="020B0503020204020204" pitchFamily="34" charset="-122"/>
            </a:endParaRPr>
          </a:p>
        </p:txBody>
      </p:sp>
      <p:sp>
        <p:nvSpPr>
          <p:cNvPr id="11" name="object 11"/>
          <p:cNvSpPr txBox="1"/>
          <p:nvPr/>
        </p:nvSpPr>
        <p:spPr>
          <a:xfrm>
            <a:off x="1417797" y="1061696"/>
            <a:ext cx="5026035" cy="1747518"/>
          </a:xfrm>
          <a:prstGeom prst="rect">
            <a:avLst/>
          </a:prstGeom>
        </p:spPr>
        <p:txBody>
          <a:bodyPr vert="horz" wrap="square" lIns="0" tIns="15355" rIns="0" bIns="0" rtlCol="0">
            <a:spAutoFit/>
          </a:bodyPr>
          <a:lstStyle/>
          <a:p>
            <a:pPr marL="15240" marR="942340">
              <a:lnSpc>
                <a:spcPct val="126000"/>
              </a:lnSpc>
              <a:spcBef>
                <a:spcPts val="120"/>
              </a:spcBef>
            </a:pPr>
            <a:r>
              <a:rPr lang="zh-CN" altLang="en-US" sz="2200" b="1" spc="-6" dirty="0">
                <a:solidFill>
                  <a:srgbClr val="15213A"/>
                </a:solidFill>
                <a:latin typeface="微软雅黑" panose="020B0503020204020204" pitchFamily="34" charset="-122"/>
                <a:ea typeface="微软雅黑" panose="020B0503020204020204" pitchFamily="34" charset="-122"/>
                <a:cs typeface="Arial" panose="020B0604020202020204"/>
              </a:rPr>
              <a:t>以（多维）数组形式出现的信号</a:t>
            </a:r>
            <a:endParaRPr lang="en-US" altLang="zh-CN" sz="2200" b="1" spc="-6" dirty="0">
              <a:solidFill>
                <a:srgbClr val="15213A"/>
              </a:solidFill>
              <a:latin typeface="微软雅黑" panose="020B0503020204020204" pitchFamily="34" charset="-122"/>
              <a:ea typeface="微软雅黑" panose="020B0503020204020204" pitchFamily="34" charset="-122"/>
              <a:cs typeface="Arial" panose="020B0604020202020204"/>
            </a:endParaRPr>
          </a:p>
          <a:p>
            <a:pPr marL="15240" marR="942340">
              <a:lnSpc>
                <a:spcPct val="126000"/>
              </a:lnSpc>
              <a:spcBef>
                <a:spcPts val="120"/>
              </a:spcBef>
            </a:pPr>
            <a:r>
              <a:rPr lang="zh-CN" altLang="en-US" sz="2200" b="1" spc="-12" dirty="0">
                <a:solidFill>
                  <a:srgbClr val="15213A"/>
                </a:solidFill>
                <a:latin typeface="微软雅黑" panose="020B0503020204020204" pitchFamily="34" charset="-122"/>
                <a:ea typeface="微软雅黑" panose="020B0503020204020204" pitchFamily="34" charset="-122"/>
                <a:cs typeface="Arial" panose="020B0604020202020204"/>
              </a:rPr>
              <a:t>局部相关性强的信号</a:t>
            </a:r>
            <a:endParaRPr lang="en-US" altLang="zh-CN" sz="2200" b="1" spc="-12" dirty="0">
              <a:solidFill>
                <a:srgbClr val="15213A"/>
              </a:solidFill>
              <a:latin typeface="微软雅黑" panose="020B0503020204020204" pitchFamily="34" charset="-122"/>
              <a:ea typeface="微软雅黑" panose="020B0503020204020204" pitchFamily="34" charset="-122"/>
              <a:cs typeface="Arial" panose="020B0604020202020204"/>
            </a:endParaRPr>
          </a:p>
          <a:p>
            <a:pPr marL="15240" marR="942340">
              <a:lnSpc>
                <a:spcPct val="126000"/>
              </a:lnSpc>
              <a:spcBef>
                <a:spcPts val="120"/>
              </a:spcBef>
            </a:pPr>
            <a:r>
              <a:rPr lang="zh-CN" altLang="en-US" sz="2200" b="1" spc="-6" dirty="0">
                <a:solidFill>
                  <a:srgbClr val="15213A"/>
                </a:solidFill>
                <a:latin typeface="微软雅黑" panose="020B0503020204020204" pitchFamily="34" charset="-122"/>
                <a:ea typeface="微软雅黑" panose="020B0503020204020204" pitchFamily="34" charset="-122"/>
                <a:cs typeface="Arial" panose="020B0604020202020204"/>
              </a:rPr>
              <a:t>特征可以出现在任何位置的信号</a:t>
            </a:r>
            <a:endParaRPr lang="en-US" altLang="zh-CN" sz="2200" b="1" spc="-6" dirty="0">
              <a:solidFill>
                <a:srgbClr val="15213A"/>
              </a:solidFill>
              <a:latin typeface="微软雅黑" panose="020B0503020204020204" pitchFamily="34" charset="-122"/>
              <a:ea typeface="微软雅黑" panose="020B0503020204020204" pitchFamily="34" charset="-122"/>
              <a:cs typeface="Arial" panose="020B0604020202020204"/>
            </a:endParaRPr>
          </a:p>
          <a:p>
            <a:pPr marL="15240" marR="664845">
              <a:lnSpc>
                <a:spcPct val="126000"/>
              </a:lnSpc>
            </a:pPr>
            <a:r>
              <a:rPr lang="zh-CN" altLang="en-US" sz="2200" b="1" spc="-6" dirty="0">
                <a:solidFill>
                  <a:srgbClr val="15213A"/>
                </a:solidFill>
                <a:latin typeface="微软雅黑" panose="020B0503020204020204" pitchFamily="34" charset="-122"/>
                <a:ea typeface="微软雅黑" panose="020B0503020204020204" pitchFamily="34" charset="-122"/>
                <a:cs typeface="Arial" panose="020B0604020202020204"/>
              </a:rPr>
              <a:t>物体平移和变形不变的信号</a:t>
            </a:r>
            <a:endParaRPr lang="en-US" altLang="zh-CN" sz="2200" b="1" spc="-6" dirty="0">
              <a:solidFill>
                <a:srgbClr val="15213A"/>
              </a:solidFill>
              <a:latin typeface="微软雅黑" panose="020B0503020204020204" pitchFamily="34" charset="-122"/>
              <a:ea typeface="微软雅黑" panose="020B0503020204020204" pitchFamily="34" charset="-122"/>
              <a:cs typeface="Arial" panose="020B0604020202020204"/>
            </a:endParaRPr>
          </a:p>
        </p:txBody>
      </p:sp>
      <p:sp>
        <p:nvSpPr>
          <p:cNvPr id="15" name="文本框 14"/>
          <p:cNvSpPr txBox="1"/>
          <p:nvPr/>
        </p:nvSpPr>
        <p:spPr>
          <a:xfrm>
            <a:off x="777846" y="118538"/>
            <a:ext cx="2793257"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1385522" y="2769716"/>
            <a:ext cx="7649883" cy="3691332"/>
          </a:xfrm>
          <a:prstGeom prst="rect">
            <a:avLst/>
          </a:prstGeom>
        </p:spPr>
        <p:txBody>
          <a:bodyPr wrap="square">
            <a:spAutoFit/>
          </a:bodyPr>
          <a:lstStyle/>
          <a:p>
            <a:pPr marL="15240" marR="664845">
              <a:lnSpc>
                <a:spcPct val="126000"/>
              </a:lnSpc>
            </a:pPr>
            <a:r>
              <a:rPr lang="zh-CN" altLang="en-US" sz="2200" b="1" spc="-6" dirty="0">
                <a:solidFill>
                  <a:srgbClr val="15213A"/>
                </a:solidFill>
                <a:latin typeface="微软雅黑" panose="020B0503020204020204" pitchFamily="34" charset="-122"/>
                <a:ea typeface="微软雅黑" panose="020B0503020204020204" pitchFamily="34" charset="-122"/>
                <a:cs typeface="Arial" panose="020B0604020202020204"/>
              </a:rPr>
              <a:t>一维卷积网络：循序信号，文本</a:t>
            </a:r>
            <a:endParaRPr lang="en-US" altLang="zh-CN" sz="2200" b="1" spc="-6" dirty="0">
              <a:solidFill>
                <a:srgbClr val="15213A"/>
              </a:solidFill>
              <a:latin typeface="微软雅黑" panose="020B0503020204020204" pitchFamily="34" charset="-122"/>
              <a:ea typeface="微软雅黑" panose="020B0503020204020204" pitchFamily="34" charset="-122"/>
              <a:cs typeface="Arial" panose="020B0604020202020204"/>
            </a:endParaRPr>
          </a:p>
          <a:p>
            <a:pPr marL="358140" marR="664845" indent="-342900">
              <a:lnSpc>
                <a:spcPct val="126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Arial" panose="020B0604020202020204"/>
              </a:rPr>
              <a:t>文本、音乐、音频、演讲、时间序列</a:t>
            </a:r>
            <a:endParaRPr lang="en-US" altLang="zh-CN" sz="2200" dirty="0">
              <a:latin typeface="微软雅黑" panose="020B0503020204020204" pitchFamily="34" charset="-122"/>
              <a:ea typeface="微软雅黑" panose="020B0503020204020204" pitchFamily="34" charset="-122"/>
              <a:cs typeface="Arial" panose="020B0604020202020204"/>
            </a:endParaRPr>
          </a:p>
          <a:p>
            <a:pPr marL="15240" marR="664845">
              <a:lnSpc>
                <a:spcPct val="126000"/>
              </a:lnSpc>
            </a:pPr>
            <a:r>
              <a:rPr lang="zh-CN" altLang="en-US" sz="2200" b="1" spc="-6" dirty="0">
                <a:solidFill>
                  <a:srgbClr val="15213A"/>
                </a:solidFill>
                <a:latin typeface="微软雅黑" panose="020B0503020204020204" pitchFamily="34" charset="-122"/>
                <a:ea typeface="微软雅黑" panose="020B0503020204020204" pitchFamily="34" charset="-122"/>
                <a:cs typeface="Arial" panose="020B0604020202020204"/>
              </a:rPr>
              <a:t>二维卷积网络：图像，时频表示（语音和音频）</a:t>
            </a:r>
            <a:endParaRPr lang="en-US" altLang="zh-CN" sz="2200" dirty="0">
              <a:latin typeface="微软雅黑" panose="020B0503020204020204" pitchFamily="34" charset="-122"/>
              <a:ea typeface="微软雅黑" panose="020B0503020204020204" pitchFamily="34" charset="-122"/>
              <a:cs typeface="Arial" panose="020B0604020202020204"/>
            </a:endParaRPr>
          </a:p>
          <a:p>
            <a:pPr marL="389890" indent="-342900">
              <a:spcBef>
                <a:spcPts val="515"/>
              </a:spcBef>
              <a:buClr>
                <a:srgbClr val="000000"/>
              </a:buClr>
              <a:buFont typeface="Arial" panose="020B0604020202020204" pitchFamily="34" charset="0"/>
              <a:buChar char="•"/>
              <a:tabLst>
                <a:tab pos="390525" algn="l"/>
                <a:tab pos="391160" algn="l"/>
              </a:tabLst>
            </a:pPr>
            <a:r>
              <a:rPr lang="zh-CN" altLang="en-US" sz="2200" spc="-12" dirty="0">
                <a:solidFill>
                  <a:srgbClr val="15213A"/>
                </a:solidFill>
                <a:latin typeface="微软雅黑" panose="020B0503020204020204" pitchFamily="34" charset="-122"/>
                <a:ea typeface="微软雅黑" panose="020B0503020204020204" pitchFamily="34" charset="-122"/>
                <a:cs typeface="Arial" panose="020B0604020202020204"/>
              </a:rPr>
              <a:t>目标检测、定位、识别</a:t>
            </a:r>
            <a:endParaRPr lang="en-US" altLang="zh-CN" sz="2200" dirty="0">
              <a:latin typeface="微软雅黑" panose="020B0503020204020204" pitchFamily="34" charset="-122"/>
              <a:ea typeface="微软雅黑" panose="020B0503020204020204" pitchFamily="34" charset="-122"/>
              <a:cs typeface="Arial" panose="020B0604020202020204"/>
            </a:endParaRPr>
          </a:p>
          <a:p>
            <a:pPr marL="20955">
              <a:spcBef>
                <a:spcPts val="1130"/>
              </a:spcBef>
            </a:pPr>
            <a:r>
              <a:rPr lang="zh-CN" altLang="en-US" sz="2200" b="1" spc="-6" dirty="0">
                <a:solidFill>
                  <a:srgbClr val="15213A"/>
                </a:solidFill>
                <a:latin typeface="微软雅黑" panose="020B0503020204020204" pitchFamily="34" charset="-122"/>
                <a:ea typeface="微软雅黑" panose="020B0503020204020204" pitchFamily="34" charset="-122"/>
                <a:cs typeface="Arial" panose="020B0604020202020204"/>
              </a:rPr>
              <a:t>三维卷积网络：视频，体积图像，断层扫描图像</a:t>
            </a:r>
            <a:endParaRPr lang="en-US" altLang="zh-CN" sz="2200" b="1" spc="-6" dirty="0">
              <a:solidFill>
                <a:srgbClr val="15213A"/>
              </a:solidFill>
              <a:latin typeface="微软雅黑" panose="020B0503020204020204" pitchFamily="34" charset="-122"/>
              <a:ea typeface="微软雅黑" panose="020B0503020204020204" pitchFamily="34" charset="-122"/>
              <a:cs typeface="Arial" panose="020B0604020202020204"/>
            </a:endParaRPr>
          </a:p>
          <a:p>
            <a:pPr marL="358140" marR="6350" indent="-342900">
              <a:lnSpc>
                <a:spcPct val="143000"/>
              </a:lnSpc>
              <a:spcBef>
                <a:spcPts val="115"/>
              </a:spcBef>
              <a:buFont typeface="Arial" panose="020B0604020202020204" pitchFamily="34" charset="0"/>
              <a:buChar char="•"/>
            </a:pPr>
            <a:r>
              <a:rPr lang="zh-CN" altLang="en-US" sz="2200" spc="-18" dirty="0">
                <a:solidFill>
                  <a:srgbClr val="15213A"/>
                </a:solidFill>
                <a:latin typeface="微软雅黑" panose="020B0503020204020204" pitchFamily="34" charset="-122"/>
                <a:ea typeface="微软雅黑" panose="020B0503020204020204" pitchFamily="34" charset="-122"/>
                <a:cs typeface="Arial" panose="020B0604020202020204"/>
              </a:rPr>
              <a:t>视频识别</a:t>
            </a:r>
            <a:r>
              <a:rPr lang="en-US" altLang="zh-CN" sz="2200" spc="-18" dirty="0">
                <a:solidFill>
                  <a:srgbClr val="15213A"/>
                </a:solidFill>
                <a:latin typeface="微软雅黑" panose="020B0503020204020204" pitchFamily="34" charset="-122"/>
                <a:ea typeface="微软雅黑" panose="020B0503020204020204" pitchFamily="34" charset="-122"/>
                <a:cs typeface="Arial" panose="020B0604020202020204"/>
              </a:rPr>
              <a:t>/</a:t>
            </a:r>
            <a:r>
              <a:rPr lang="zh-CN" altLang="en-US" sz="2200" spc="-18" dirty="0">
                <a:solidFill>
                  <a:srgbClr val="15213A"/>
                </a:solidFill>
                <a:latin typeface="微软雅黑" panose="020B0503020204020204" pitchFamily="34" charset="-122"/>
                <a:ea typeface="微软雅黑" panose="020B0503020204020204" pitchFamily="34" charset="-122"/>
                <a:cs typeface="Arial" panose="020B0604020202020204"/>
              </a:rPr>
              <a:t>理解</a:t>
            </a:r>
            <a:endParaRPr lang="zh-CN" altLang="en-US" sz="2200" spc="-18" dirty="0">
              <a:solidFill>
                <a:srgbClr val="15213A"/>
              </a:solidFill>
              <a:latin typeface="微软雅黑" panose="020B0503020204020204" pitchFamily="34" charset="-122"/>
              <a:ea typeface="微软雅黑" panose="020B0503020204020204" pitchFamily="34" charset="-122"/>
              <a:cs typeface="Arial" panose="020B0604020202020204"/>
            </a:endParaRPr>
          </a:p>
          <a:p>
            <a:pPr marL="358140" marR="6350" indent="-342900">
              <a:lnSpc>
                <a:spcPct val="143000"/>
              </a:lnSpc>
              <a:spcBef>
                <a:spcPts val="115"/>
              </a:spcBef>
              <a:buFont typeface="Arial" panose="020B0604020202020204" pitchFamily="34" charset="0"/>
              <a:buChar char="•"/>
            </a:pPr>
            <a:r>
              <a:rPr lang="zh-CN" altLang="en-US" sz="2200" spc="-18" dirty="0">
                <a:solidFill>
                  <a:srgbClr val="15213A"/>
                </a:solidFill>
                <a:latin typeface="微软雅黑" panose="020B0503020204020204" pitchFamily="34" charset="-122"/>
                <a:ea typeface="微软雅黑" panose="020B0503020204020204" pitchFamily="34" charset="-122"/>
                <a:cs typeface="Arial" panose="020B0604020202020204"/>
              </a:rPr>
              <a:t>生物医学图像分析</a:t>
            </a:r>
            <a:endParaRPr lang="zh-CN" altLang="en-US" sz="2200" spc="-18" dirty="0">
              <a:solidFill>
                <a:srgbClr val="15213A"/>
              </a:solidFill>
              <a:latin typeface="微软雅黑" panose="020B0503020204020204" pitchFamily="34" charset="-122"/>
              <a:ea typeface="微软雅黑" panose="020B0503020204020204" pitchFamily="34" charset="-122"/>
              <a:cs typeface="Arial" panose="020B0604020202020204"/>
            </a:endParaRPr>
          </a:p>
          <a:p>
            <a:pPr marL="358140" marR="6350" indent="-342900">
              <a:lnSpc>
                <a:spcPct val="143000"/>
              </a:lnSpc>
              <a:spcBef>
                <a:spcPts val="115"/>
              </a:spcBef>
              <a:buFont typeface="Arial" panose="020B0604020202020204" pitchFamily="34" charset="0"/>
              <a:buChar char="•"/>
            </a:pPr>
            <a:r>
              <a:rPr lang="zh-CN" altLang="en-US" sz="2200" spc="-18" dirty="0">
                <a:solidFill>
                  <a:srgbClr val="15213A"/>
                </a:solidFill>
                <a:latin typeface="微软雅黑" panose="020B0503020204020204" pitchFamily="34" charset="-122"/>
                <a:ea typeface="微软雅黑" panose="020B0503020204020204" pitchFamily="34" charset="-122"/>
                <a:cs typeface="Arial" panose="020B0604020202020204"/>
              </a:rPr>
              <a:t>高光谱图像分析</a:t>
            </a:r>
            <a:endParaRPr lang="zh-CN" altLang="en-US" sz="2200" dirty="0">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3554768" y="3734982"/>
            <a:ext cx="4238625" cy="1724025"/>
          </a:xfrm>
          <a:prstGeom prst="rect">
            <a:avLst/>
          </a:prstGeom>
        </p:spPr>
      </p:pic>
      <p:sp>
        <p:nvSpPr>
          <p:cNvPr id="2" name="标题 1"/>
          <p:cNvSpPr txBox="1"/>
          <p:nvPr/>
        </p:nvSpPr>
        <p:spPr>
          <a:xfrm>
            <a:off x="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latin typeface="微软雅黑" panose="020B0503020204020204" pitchFamily="34" charset="-122"/>
                <a:ea typeface="微软雅黑" panose="020B0503020204020204" pitchFamily="34" charset="-122"/>
              </a:rPr>
              <a:t>一维卷积</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内容占位符 2"/>
              <p:cNvSpPr txBox="1"/>
              <p:nvPr/>
            </p:nvSpPr>
            <p:spPr>
              <a:xfrm>
                <a:off x="609600" y="1219200"/>
                <a:ext cx="10972800" cy="493776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500"/>
                  </a:lnSpc>
                </a:pPr>
                <a:r>
                  <a:rPr lang="zh-CN" altLang="en-US" sz="2200" dirty="0">
                    <a:latin typeface="微软雅黑" panose="020B0503020204020204" pitchFamily="34" charset="-122"/>
                    <a:ea typeface="微软雅黑" panose="020B0503020204020204" pitchFamily="34" charset="-122"/>
                  </a:rPr>
                  <a:t>一维卷积经常用在信号处理中，用于计算信号的延迟累积。</a:t>
                </a:r>
                <a:endParaRPr lang="en-US" altLang="zh-CN" sz="2200" dirty="0">
                  <a:latin typeface="微软雅黑" panose="020B0503020204020204" pitchFamily="34" charset="-122"/>
                  <a:ea typeface="微软雅黑" panose="020B0503020204020204" pitchFamily="34" charset="-122"/>
                </a:endParaRPr>
              </a:p>
              <a:p>
                <a:pPr>
                  <a:lnSpc>
                    <a:spcPts val="3500"/>
                  </a:lnSpc>
                </a:pPr>
                <a:r>
                  <a:rPr lang="zh-CN" altLang="en-US" sz="2200" dirty="0">
                    <a:latin typeface="微软雅黑" panose="020B0503020204020204" pitchFamily="34" charset="-122"/>
                    <a:ea typeface="微软雅黑" panose="020B0503020204020204" pitchFamily="34" charset="-122"/>
                  </a:rPr>
                  <a:t>假设一个</a:t>
                </a:r>
                <a:r>
                  <a:rPr lang="zh-CN" altLang="en-US" sz="2200" dirty="0">
                    <a:solidFill>
                      <a:srgbClr val="FF0000"/>
                    </a:solidFill>
                    <a:latin typeface="微软雅黑" panose="020B0503020204020204" pitchFamily="34" charset="-122"/>
                    <a:ea typeface="微软雅黑" panose="020B0503020204020204" pitchFamily="34" charset="-122"/>
                  </a:rPr>
                  <a:t>信号发生器</a:t>
                </a:r>
                <a:r>
                  <a:rPr lang="zh-CN" altLang="en-US" sz="2200" dirty="0">
                    <a:latin typeface="微软雅黑" panose="020B0503020204020204" pitchFamily="34" charset="-122"/>
                    <a:ea typeface="微软雅黑" panose="020B0503020204020204" pitchFamily="34" charset="-122"/>
                  </a:rPr>
                  <a:t>每个时刻</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𝑡</m:t>
                    </m:r>
                  </m:oMath>
                </a14:m>
                <a:r>
                  <a:rPr lang="zh-CN" altLang="en-US" sz="2200" dirty="0">
                    <a:latin typeface="微软雅黑" panose="020B0503020204020204" pitchFamily="34" charset="-122"/>
                    <a:ea typeface="微软雅黑" panose="020B0503020204020204" pitchFamily="34" charset="-122"/>
                  </a:rPr>
                  <a:t>产生一个信号</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𝑥</m:t>
                    </m:r>
                    <m:r>
                      <a:rPr lang="en-US" altLang="zh-CN" sz="2200" i="1" baseline="-25000" dirty="0" err="1">
                        <a:latin typeface="Cambria Math" panose="02040503050406030204" pitchFamily="18" charset="0"/>
                        <a:ea typeface="微软雅黑" panose="020B0503020204020204" pitchFamily="34" charset="-122"/>
                      </a:rPr>
                      <m:t>𝑡</m:t>
                    </m:r>
                  </m:oMath>
                </a14:m>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，其信息的衰减率为</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𝑤</m:t>
                    </m:r>
                    <m:r>
                      <a:rPr lang="en-US" altLang="zh-CN" sz="2200" i="1" baseline="-25000" dirty="0" err="1">
                        <a:latin typeface="Cambria Math" panose="02040503050406030204" pitchFamily="18" charset="0"/>
                        <a:ea typeface="微软雅黑" panose="020B0503020204020204" pitchFamily="34" charset="-122"/>
                      </a:rPr>
                      <m:t>𝑘</m:t>
                    </m:r>
                  </m:oMath>
                </a14:m>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，即在</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𝑘</m:t>
                    </m:r>
                    <m:r>
                      <a:rPr lang="en-US" altLang="zh-CN" sz="2200" i="1" dirty="0" smtClean="0">
                        <a:latin typeface="Cambria Math" panose="02040503050406030204" pitchFamily="18" charset="0"/>
                        <a:ea typeface="微软雅黑" panose="020B0503020204020204" pitchFamily="34" charset="-122"/>
                      </a:rPr>
                      <m:t>−</m:t>
                    </m:r>
                    <m:r>
                      <a:rPr lang="en-US" altLang="zh-CN" sz="2200" i="1" dirty="0" smtClean="0">
                        <a:latin typeface="Cambria Math" panose="02040503050406030204" pitchFamily="18" charset="0"/>
                        <a:ea typeface="微软雅黑" panose="020B0503020204020204" pitchFamily="34" charset="-122"/>
                      </a:rPr>
                      <m:t>1</m:t>
                    </m:r>
                  </m:oMath>
                </a14:m>
                <a:r>
                  <a:rPr lang="zh-CN" altLang="en-US" sz="2200" dirty="0">
                    <a:latin typeface="微软雅黑" panose="020B0503020204020204" pitchFamily="34" charset="-122"/>
                    <a:ea typeface="微软雅黑" panose="020B0503020204020204" pitchFamily="34" charset="-122"/>
                  </a:rPr>
                  <a:t>个时间步长后，信息为原来的</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𝑤</m:t>
                    </m:r>
                    <m:r>
                      <a:rPr lang="en-US" altLang="zh-CN" sz="2200" i="1" baseline="-25000" dirty="0" err="1">
                        <a:latin typeface="Cambria Math" panose="02040503050406030204" pitchFamily="18" charset="0"/>
                        <a:ea typeface="微软雅黑" panose="020B0503020204020204" pitchFamily="34" charset="-122"/>
                      </a:rPr>
                      <m:t>𝑘</m:t>
                    </m:r>
                    <m:r>
                      <a:rPr lang="en-US" altLang="zh-CN" sz="2200" i="1" dirty="0">
                        <a:latin typeface="Cambria Math" panose="02040503050406030204" pitchFamily="18" charset="0"/>
                        <a:ea typeface="微软雅黑" panose="020B0503020204020204" pitchFamily="34" charset="-122"/>
                      </a:rPr>
                      <m:t> </m:t>
                    </m:r>
                  </m:oMath>
                </a14:m>
                <a:r>
                  <a:rPr lang="zh-CN" altLang="en-US" sz="2200" dirty="0">
                    <a:latin typeface="微软雅黑" panose="020B0503020204020204" pitchFamily="34" charset="-122"/>
                    <a:ea typeface="微软雅黑" panose="020B0503020204020204" pitchFamily="34" charset="-122"/>
                  </a:rPr>
                  <a:t>倍，假设</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𝑤</m:t>
                    </m:r>
                    <m:r>
                      <a:rPr lang="en-US" altLang="zh-CN" sz="2200" i="1" baseline="-25000" dirty="0">
                        <a:latin typeface="Cambria Math" panose="02040503050406030204" pitchFamily="18" charset="0"/>
                        <a:ea typeface="微软雅黑" panose="020B0503020204020204" pitchFamily="34" charset="-122"/>
                      </a:rPr>
                      <m:t>1</m:t>
                    </m:r>
                    <m:r>
                      <a:rPr lang="en-US" altLang="zh-CN" sz="2200" i="1" dirty="0">
                        <a:latin typeface="Cambria Math" panose="02040503050406030204" pitchFamily="18" charset="0"/>
                        <a:ea typeface="微软雅黑" panose="020B0503020204020204" pitchFamily="34" charset="-122"/>
                      </a:rPr>
                      <m:t> = </m:t>
                    </m:r>
                    <m:r>
                      <a:rPr lang="en-US" altLang="zh-CN" sz="2200" i="1" dirty="0">
                        <a:latin typeface="Cambria Math" panose="02040503050406030204" pitchFamily="18" charset="0"/>
                        <a:ea typeface="微软雅黑" panose="020B0503020204020204" pitchFamily="34" charset="-122"/>
                      </a:rPr>
                      <m:t>1</m:t>
                    </m:r>
                    <m:r>
                      <a:rPr lang="en-US" altLang="zh-CN" sz="2200" i="1" dirty="0">
                        <a:latin typeface="Cambria Math" panose="02040503050406030204" pitchFamily="18" charset="0"/>
                        <a:ea typeface="微软雅黑" panose="020B0503020204020204" pitchFamily="34" charset="-122"/>
                      </a:rPr>
                      <m:t>,</m:t>
                    </m:r>
                    <m:r>
                      <a:rPr lang="en-US" altLang="zh-CN" sz="2200" i="1" dirty="0">
                        <a:latin typeface="Cambria Math" panose="02040503050406030204" pitchFamily="18" charset="0"/>
                        <a:ea typeface="微软雅黑" panose="020B0503020204020204" pitchFamily="34" charset="-122"/>
                      </a:rPr>
                      <m:t>𝑤</m:t>
                    </m:r>
                    <m:r>
                      <a:rPr lang="en-US" altLang="zh-CN" sz="2200" i="1" baseline="-25000" dirty="0">
                        <a:latin typeface="Cambria Math" panose="02040503050406030204" pitchFamily="18" charset="0"/>
                        <a:ea typeface="微软雅黑" panose="020B0503020204020204" pitchFamily="34" charset="-122"/>
                      </a:rPr>
                      <m:t>2</m:t>
                    </m:r>
                    <m:r>
                      <a:rPr lang="en-US" altLang="zh-CN" sz="2200" i="1" dirty="0">
                        <a:latin typeface="Cambria Math" panose="02040503050406030204" pitchFamily="18" charset="0"/>
                        <a:ea typeface="微软雅黑" panose="020B0503020204020204" pitchFamily="34" charset="-122"/>
                      </a:rPr>
                      <m:t> = </m:t>
                    </m:r>
                    <m:r>
                      <a:rPr lang="en-US" altLang="zh-CN" sz="2200" i="1" dirty="0">
                        <a:latin typeface="Cambria Math" panose="02040503050406030204" pitchFamily="18" charset="0"/>
                        <a:ea typeface="微软雅黑" panose="020B0503020204020204" pitchFamily="34" charset="-122"/>
                      </a:rPr>
                      <m:t>1</m:t>
                    </m:r>
                    <m:r>
                      <a:rPr lang="en-US" altLang="zh-CN" sz="2200" i="1" dirty="0">
                        <a:latin typeface="Cambria Math" panose="02040503050406030204" pitchFamily="18" charset="0"/>
                        <a:ea typeface="微软雅黑" panose="020B0503020204020204" pitchFamily="34" charset="-122"/>
                      </a:rPr>
                      <m:t>/</m:t>
                    </m:r>
                    <m:r>
                      <a:rPr lang="en-US" altLang="zh-CN" sz="2200" i="1" dirty="0">
                        <a:latin typeface="Cambria Math" panose="02040503050406030204" pitchFamily="18" charset="0"/>
                        <a:ea typeface="微软雅黑" panose="020B0503020204020204" pitchFamily="34" charset="-122"/>
                      </a:rPr>
                      <m:t>2</m:t>
                    </m:r>
                    <m:r>
                      <a:rPr lang="en-US" altLang="zh-CN" sz="2200" i="1" dirty="0">
                        <a:latin typeface="Cambria Math" panose="02040503050406030204" pitchFamily="18" charset="0"/>
                        <a:ea typeface="微软雅黑" panose="020B0503020204020204" pitchFamily="34" charset="-122"/>
                      </a:rPr>
                      <m:t>, </m:t>
                    </m:r>
                    <m:r>
                      <a:rPr lang="en-US" altLang="zh-CN" sz="2200" i="1" dirty="0">
                        <a:latin typeface="Cambria Math" panose="02040503050406030204" pitchFamily="18" charset="0"/>
                        <a:ea typeface="微软雅黑" panose="020B0503020204020204" pitchFamily="34" charset="-122"/>
                      </a:rPr>
                      <m:t>𝑤</m:t>
                    </m:r>
                    <m:r>
                      <a:rPr lang="en-US" altLang="zh-CN" sz="2200" i="1" baseline="-25000" dirty="0">
                        <a:latin typeface="Cambria Math" panose="02040503050406030204" pitchFamily="18" charset="0"/>
                        <a:ea typeface="微软雅黑" panose="020B0503020204020204" pitchFamily="34" charset="-122"/>
                      </a:rPr>
                      <m:t>3</m:t>
                    </m:r>
                    <m:r>
                      <a:rPr lang="en-US" altLang="zh-CN" sz="2200" i="1" dirty="0">
                        <a:latin typeface="Cambria Math" panose="02040503050406030204" pitchFamily="18" charset="0"/>
                        <a:ea typeface="微软雅黑" panose="020B0503020204020204" pitchFamily="34" charset="-122"/>
                      </a:rPr>
                      <m:t> = </m:t>
                    </m:r>
                    <m:r>
                      <a:rPr lang="en-US" altLang="zh-CN" sz="2200" i="1" dirty="0">
                        <a:latin typeface="Cambria Math" panose="02040503050406030204" pitchFamily="18" charset="0"/>
                        <a:ea typeface="微软雅黑" panose="020B0503020204020204" pitchFamily="34" charset="-122"/>
                      </a:rPr>
                      <m:t>1</m:t>
                    </m:r>
                    <m:r>
                      <a:rPr lang="en-US" altLang="zh-CN" sz="2200" i="1" dirty="0">
                        <a:latin typeface="Cambria Math" panose="02040503050406030204" pitchFamily="18" charset="0"/>
                        <a:ea typeface="微软雅黑" panose="020B0503020204020204" pitchFamily="34" charset="-122"/>
                      </a:rPr>
                      <m:t>/</m:t>
                    </m:r>
                    <m:r>
                      <a:rPr lang="en-US" altLang="zh-CN" sz="2200" i="1" dirty="0">
                        <a:latin typeface="Cambria Math" panose="02040503050406030204" pitchFamily="18" charset="0"/>
                        <a:ea typeface="微软雅黑" panose="020B0503020204020204" pitchFamily="34" charset="-122"/>
                      </a:rPr>
                      <m:t>4</m:t>
                    </m:r>
                  </m:oMath>
                </a14:m>
                <a:endParaRPr lang="en-US" altLang="zh-CN" sz="2200" i="1" dirty="0">
                  <a:latin typeface="微软雅黑" panose="020B0503020204020204" pitchFamily="34" charset="-122"/>
                  <a:ea typeface="微软雅黑" panose="020B0503020204020204" pitchFamily="34" charset="-122"/>
                </a:endParaRPr>
              </a:p>
              <a:p>
                <a:pPr>
                  <a:lnSpc>
                    <a:spcPts val="3500"/>
                  </a:lnSpc>
                </a:pPr>
                <a:r>
                  <a:rPr lang="zh-CN" altLang="en-US" sz="2200" dirty="0">
                    <a:latin typeface="微软雅黑" panose="020B0503020204020204" pitchFamily="34" charset="-122"/>
                    <a:ea typeface="微软雅黑" panose="020B0503020204020204" pitchFamily="34" charset="-122"/>
                  </a:rPr>
                  <a:t>时刻</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𝑡</m:t>
                    </m:r>
                    <m:r>
                      <a:rPr lang="en-US" altLang="zh-CN" sz="2200" i="1" dirty="0" smtClean="0">
                        <a:latin typeface="Cambria Math" panose="02040503050406030204" pitchFamily="18" charset="0"/>
                        <a:ea typeface="微软雅黑" panose="020B0503020204020204" pitchFamily="34" charset="-122"/>
                      </a:rPr>
                      <m:t> </m:t>
                    </m:r>
                  </m:oMath>
                </a14:m>
                <a:r>
                  <a:rPr lang="zh-CN" altLang="en-US" sz="2200" dirty="0">
                    <a:latin typeface="微软雅黑" panose="020B0503020204020204" pitchFamily="34" charset="-122"/>
                    <a:ea typeface="微软雅黑" panose="020B0503020204020204" pitchFamily="34" charset="-122"/>
                  </a:rPr>
                  <a:t>收到的信号</a:t>
                </a:r>
                <a14:m>
                  <m:oMath xmlns:m="http://schemas.openxmlformats.org/officeDocument/2006/math">
                    <m:r>
                      <a:rPr lang="en-US" altLang="zh-CN" sz="2200" i="1" dirty="0" smtClean="0">
                        <a:latin typeface="Cambria Math" panose="02040503050406030204" pitchFamily="18" charset="0"/>
                        <a:ea typeface="微软雅黑" panose="020B0503020204020204" pitchFamily="34" charset="-122"/>
                      </a:rPr>
                      <m:t>𝑦</m:t>
                    </m:r>
                    <m:r>
                      <a:rPr lang="en-US" altLang="zh-CN" sz="2200" i="1" baseline="-25000" dirty="0" err="1">
                        <a:latin typeface="Cambria Math" panose="02040503050406030204" pitchFamily="18" charset="0"/>
                        <a:ea typeface="微软雅黑" panose="020B0503020204020204" pitchFamily="34" charset="-122"/>
                      </a:rPr>
                      <m:t>𝑡</m:t>
                    </m:r>
                  </m:oMath>
                </a14:m>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为</a:t>
                </a:r>
                <a:r>
                  <a:rPr lang="zh-CN" altLang="en-US" sz="2200" dirty="0">
                    <a:solidFill>
                      <a:srgbClr val="0000FF"/>
                    </a:solidFill>
                    <a:latin typeface="微软雅黑" panose="020B0503020204020204" pitchFamily="34" charset="-122"/>
                    <a:ea typeface="微软雅黑" panose="020B0503020204020204" pitchFamily="34" charset="-122"/>
                  </a:rPr>
                  <a:t>当前时刻产生的信息和以前时刻延迟信息的叠加</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mc:Choice>
        <mc:Fallback>
          <p:sp>
            <p:nvSpPr>
              <p:cNvPr id="3" name="内容占位符 2"/>
              <p:cNvSpPr txBox="1">
                <a:spLocks noRot="1" noChangeAspect="1" noMove="1" noResize="1" noEditPoints="1" noAdjustHandles="1" noChangeArrowheads="1" noChangeShapeType="1" noTextEdit="1"/>
              </p:cNvSpPr>
              <p:nvPr/>
            </p:nvSpPr>
            <p:spPr>
              <a:xfrm>
                <a:off x="609600" y="1219200"/>
                <a:ext cx="10972800" cy="4937760"/>
              </a:xfrm>
              <a:blipFill rotWithShape="1">
                <a:blip r:embed="rId2"/>
                <a:stretch>
                  <a:fillRect/>
                </a:stretch>
              </a:blipFill>
            </p:spPr>
            <p:txBody>
              <a:bodyPr/>
              <a:lstStyle/>
              <a:p>
                <a:r>
                  <a:rPr lang="zh-CN" altLang="en-US">
                    <a:noFill/>
                  </a:rPr>
                  <a:t> </a:t>
                </a:r>
              </a:p>
            </p:txBody>
          </p:sp>
        </mc:Fallback>
      </mc:AlternateContent>
      <p:sp>
        <p:nvSpPr>
          <p:cNvPr id="5" name="矩形 4"/>
          <p:cNvSpPr/>
          <p:nvPr/>
        </p:nvSpPr>
        <p:spPr>
          <a:xfrm>
            <a:off x="2025736" y="6142825"/>
            <a:ext cx="6397256" cy="430887"/>
          </a:xfrm>
          <a:prstGeom prst="rect">
            <a:avLst/>
          </a:prstGeom>
        </p:spPr>
        <p:txBody>
          <a:bodyPr wrap="square">
            <a:spAutoFit/>
          </a:bodyPr>
          <a:lstStyle/>
          <a:p>
            <a:r>
              <a:rPr lang="zh-CN" altLang="en-US" sz="2200" dirty="0">
                <a:solidFill>
                  <a:srgbClr val="FF0000"/>
                </a:solidFill>
                <a:latin typeface="微软雅黑" panose="020B0503020204020204" pitchFamily="34" charset="-122"/>
                <a:ea typeface="微软雅黑" panose="020B0503020204020204" pitchFamily="34" charset="-122"/>
              </a:rPr>
              <a:t>滤波器（filter）或卷积核（convolution kernel）</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sp>
        <p:nvSpPr>
          <p:cNvPr id="11"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flipV="1">
            <a:off x="4688959" y="5167423"/>
            <a:ext cx="0" cy="893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72001" y="4869712"/>
            <a:ext cx="265814" cy="297711"/>
          </a:xfrm>
          <a:prstGeom prst="rect">
            <a:avLst/>
          </a:prstGeom>
          <a:noFill/>
          <a:ln w="28575">
            <a:solidFill>
              <a:srgbClr val="FF0000"/>
            </a:solidFill>
          </a:ln>
        </p:spPr>
        <p:txBody>
          <a:bodyPr wrap="square" rtlCol="0" anchor="ctr">
            <a:spAutoFit/>
          </a:bodyPr>
          <a:lstStyle/>
          <a:p>
            <a:pPr algn="l"/>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7192" y="152400"/>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2188580" y="349830"/>
            <a:ext cx="8077200" cy="523220"/>
          </a:xfrm>
          <a:prstGeom prst="rect">
            <a:avLst/>
          </a:prstGeom>
        </p:spPr>
        <p:txBody>
          <a:bodyPr wrap="square" anchor="ctr">
            <a:spAutoFit/>
          </a:bodyPr>
          <a:lstStyle/>
          <a:p>
            <a:pPr algn="ctr">
              <a:buNone/>
            </a:pPr>
            <a:r>
              <a:rPr lang="zh-CN" altLang="en-US" sz="2800" b="1" dirty="0">
                <a:latin typeface="微软雅黑" panose="020B0503020204020204" pitchFamily="34" charset="-122"/>
                <a:ea typeface="微软雅黑" panose="020B0503020204020204" pitchFamily="34" charset="-122"/>
              </a:rPr>
              <a:t>北京交通大学</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深度学习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课程组成员</a:t>
            </a:r>
            <a:endParaRPr lang="zh-CN" altLang="en-US" sz="28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671334" y="1328540"/>
            <a:ext cx="11103982" cy="2361224"/>
            <a:chOff x="544010" y="1582924"/>
            <a:chExt cx="11103982" cy="2361224"/>
          </a:xfrm>
        </p:grpSpPr>
        <p:sp>
          <p:nvSpPr>
            <p:cNvPr id="28" name="矩形 27"/>
            <p:cNvSpPr/>
            <p:nvPr/>
          </p:nvSpPr>
          <p:spPr>
            <a:xfrm>
              <a:off x="544010" y="1582924"/>
              <a:ext cx="5393803" cy="235800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charset="0"/>
                  <a:ea typeface="楷体" panose="02010609060101010101" pitchFamily="49" charset="-122"/>
                  <a:cs typeface="Times New Roman" panose="02020603050405020304" charset="0"/>
                </a:rPr>
                <a:t>景丽萍</a:t>
              </a:r>
              <a:r>
                <a:rPr lang="zh-CN" altLang="en-US" sz="2400" kern="0" dirty="0">
                  <a:latin typeface="Times New Roman" panose="02020603050405020304" charset="0"/>
                  <a:ea typeface="楷体" panose="02010609060101010101" pitchFamily="49" charset="-122"/>
                  <a:cs typeface="Times New Roman" panose="02020603050405020304" charset="0"/>
                </a:rPr>
                <a:t>：</a:t>
              </a:r>
              <a:r>
                <a:rPr lang="en-US" altLang="zh-CN" sz="2400" kern="0" dirty="0">
                  <a:latin typeface="Times New Roman" panose="02020603050405020304" charset="0"/>
                  <a:ea typeface="楷体" panose="02010609060101010101" pitchFamily="49" charset="-122"/>
                  <a:cs typeface="Times New Roman" panose="02020603050405020304" charset="0"/>
                  <a:hlinkClick r:id="rId2"/>
                </a:rPr>
                <a:t>http://faculty.bjtu.edu.cn/8249/</a:t>
              </a:r>
              <a:endParaRPr lang="en-US" altLang="zh-CN" sz="2400" kern="0" dirty="0">
                <a:latin typeface="Times New Roman" panose="02020603050405020304" charset="0"/>
                <a:ea typeface="楷体" panose="02010609060101010101" pitchFamily="49" charset="-122"/>
                <a:cs typeface="Times New Roman" panose="02020603050405020304"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charset="0"/>
                  <a:ea typeface="楷体" panose="02010609060101010101" pitchFamily="49" charset="-122"/>
                  <a:cs typeface="Times New Roman" panose="02020603050405020304" charset="0"/>
                </a:rPr>
                <a:t>桑基韬</a:t>
              </a:r>
              <a:r>
                <a:rPr lang="zh-CN" altLang="en-US" sz="2400" kern="0" dirty="0">
                  <a:latin typeface="Times New Roman" panose="02020603050405020304" charset="0"/>
                  <a:ea typeface="楷体" panose="02010609060101010101" pitchFamily="49" charset="-122"/>
                  <a:cs typeface="Times New Roman" panose="02020603050405020304" charset="0"/>
                </a:rPr>
                <a:t>：</a:t>
              </a:r>
              <a:r>
                <a:rPr lang="en-US" altLang="zh-CN" sz="2400" kern="0" dirty="0">
                  <a:latin typeface="Times New Roman" panose="02020603050405020304" charset="0"/>
                  <a:ea typeface="楷体" panose="02010609060101010101" pitchFamily="49" charset="-122"/>
                  <a:cs typeface="Times New Roman" panose="02020603050405020304" charset="0"/>
                  <a:hlinkClick r:id="rId3"/>
                </a:rPr>
                <a:t>http://faculty.bjtu.edu.cn/9129/</a:t>
              </a:r>
              <a:endParaRPr lang="en-US" altLang="zh-CN" sz="2400" kern="0" dirty="0">
                <a:latin typeface="Times New Roman" panose="02020603050405020304" charset="0"/>
                <a:ea typeface="楷体" panose="02010609060101010101" pitchFamily="49" charset="-122"/>
                <a:cs typeface="Times New Roman" panose="02020603050405020304"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charset="0"/>
                  <a:ea typeface="楷体" panose="02010609060101010101" pitchFamily="49" charset="-122"/>
                  <a:cs typeface="Times New Roman" panose="02020603050405020304" charset="0"/>
                </a:rPr>
                <a:t>张淳杰</a:t>
              </a:r>
              <a:r>
                <a:rPr lang="zh-CN" altLang="en-US" sz="2400" kern="0" dirty="0">
                  <a:latin typeface="Times New Roman" panose="02020603050405020304" charset="0"/>
                  <a:ea typeface="楷体" panose="02010609060101010101" pitchFamily="49" charset="-122"/>
                  <a:cs typeface="Times New Roman" panose="02020603050405020304" charset="0"/>
                </a:rPr>
                <a:t>：</a:t>
              </a:r>
              <a:r>
                <a:rPr lang="en-US" altLang="zh-CN" sz="2400" kern="0" dirty="0">
                  <a:latin typeface="Times New Roman" panose="02020603050405020304" charset="0"/>
                  <a:ea typeface="楷体" panose="02010609060101010101" pitchFamily="49" charset="-122"/>
                  <a:cs typeface="Times New Roman" panose="02020603050405020304" charset="0"/>
                  <a:hlinkClick r:id="rId4"/>
                </a:rPr>
                <a:t>http://faculty.bjtu.edu.cn/9371/</a:t>
              </a:r>
              <a:endParaRPr lang="en-US" altLang="zh-CN" sz="2400" kern="0" dirty="0">
                <a:latin typeface="Times New Roman" panose="02020603050405020304" charset="0"/>
                <a:ea typeface="楷体" panose="02010609060101010101" pitchFamily="49" charset="-122"/>
                <a:cs typeface="Times New Roman" panose="02020603050405020304"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charset="0"/>
                  <a:ea typeface="楷体" panose="02010609060101010101" pitchFamily="49" charset="-122"/>
                  <a:cs typeface="Times New Roman" panose="02020603050405020304" charset="0"/>
                </a:rPr>
                <a:t>万怀宇</a:t>
              </a:r>
              <a:r>
                <a:rPr lang="zh-CN" altLang="en-US" sz="2400" kern="0" dirty="0">
                  <a:latin typeface="Times New Roman" panose="02020603050405020304" charset="0"/>
                  <a:ea typeface="楷体" panose="02010609060101010101" pitchFamily="49" charset="-122"/>
                  <a:cs typeface="Times New Roman" panose="02020603050405020304" charset="0"/>
                </a:rPr>
                <a:t>：</a:t>
              </a:r>
              <a:r>
                <a:rPr lang="en-US" altLang="zh-CN" sz="2400" kern="0" dirty="0">
                  <a:latin typeface="Times New Roman" panose="02020603050405020304" charset="0"/>
                  <a:ea typeface="楷体" panose="02010609060101010101" pitchFamily="49" charset="-122"/>
                  <a:cs typeface="Times New Roman" panose="02020603050405020304" charset="0"/>
                  <a:hlinkClick r:id="rId5"/>
                </a:rPr>
                <a:t>http://faculty.bjtu.edu.cn/8793/</a:t>
              </a:r>
              <a:endParaRPr lang="en-US" altLang="zh-CN" sz="2400" kern="0" dirty="0">
                <a:latin typeface="Times New Roman" panose="02020603050405020304" charset="0"/>
                <a:ea typeface="楷体" panose="02010609060101010101" pitchFamily="49" charset="-122"/>
                <a:cs typeface="Times New Roman" panose="02020603050405020304"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charset="0"/>
                  <a:ea typeface="楷体" panose="02010609060101010101" pitchFamily="49" charset="-122"/>
                  <a:cs typeface="Times New Roman" panose="02020603050405020304" charset="0"/>
                </a:rPr>
                <a:t>滕    竹</a:t>
              </a:r>
              <a:r>
                <a:rPr lang="zh-CN" altLang="en-US" sz="2400" kern="0" dirty="0">
                  <a:latin typeface="Times New Roman" panose="02020603050405020304" charset="0"/>
                  <a:ea typeface="楷体" panose="02010609060101010101" pitchFamily="49" charset="-122"/>
                  <a:cs typeface="Times New Roman" panose="02020603050405020304" charset="0"/>
                </a:rPr>
                <a:t>：</a:t>
              </a:r>
              <a:r>
                <a:rPr lang="en-US" altLang="zh-CN" sz="2400" kern="0" dirty="0">
                  <a:latin typeface="Times New Roman" panose="02020603050405020304" charset="0"/>
                  <a:ea typeface="楷体" panose="02010609060101010101" pitchFamily="49" charset="-122"/>
                  <a:cs typeface="Times New Roman" panose="02020603050405020304" charset="0"/>
                  <a:hlinkClick r:id="rId6"/>
                </a:rPr>
                <a:t>http://faculty.bjtu.edu.cn/8902/</a:t>
              </a:r>
              <a:endParaRPr lang="en-US" altLang="zh-CN" sz="2400" kern="0" dirty="0">
                <a:latin typeface="Times New Roman" panose="02020603050405020304" charset="0"/>
                <a:ea typeface="楷体" panose="02010609060101010101" pitchFamily="49" charset="-122"/>
                <a:cs typeface="Times New Roman" panose="02020603050405020304" charset="0"/>
              </a:endParaRPr>
            </a:p>
          </p:txBody>
        </p:sp>
        <p:sp>
          <p:nvSpPr>
            <p:cNvPr id="31" name="矩形 30"/>
            <p:cNvSpPr/>
            <p:nvPr/>
          </p:nvSpPr>
          <p:spPr>
            <a:xfrm>
              <a:off x="6254189" y="1582924"/>
              <a:ext cx="5393803" cy="2361224"/>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charset="0"/>
                  <a:ea typeface="楷体" panose="02010609060101010101" pitchFamily="49" charset="-122"/>
                  <a:cs typeface="Times New Roman" panose="02020603050405020304" charset="0"/>
                </a:rPr>
                <a:t>原继东</a:t>
              </a:r>
              <a:r>
                <a:rPr lang="zh-CN" altLang="en-US" sz="2400" kern="0" dirty="0">
                  <a:latin typeface="Times New Roman" panose="02020603050405020304" charset="0"/>
                  <a:ea typeface="楷体" panose="02010609060101010101" pitchFamily="49" charset="-122"/>
                  <a:cs typeface="Times New Roman" panose="02020603050405020304" charset="0"/>
                </a:rPr>
                <a:t>：</a:t>
              </a:r>
              <a:r>
                <a:rPr lang="en-US" altLang="zh-CN" sz="2400" kern="0" dirty="0">
                  <a:solidFill>
                    <a:srgbClr val="333333"/>
                  </a:solidFill>
                  <a:latin typeface="Times New Roman" panose="02020603050405020304" charset="0"/>
                  <a:ea typeface="楷体" panose="02010609060101010101" pitchFamily="49" charset="-122"/>
                  <a:cs typeface="Times New Roman" panose="02020603050405020304" charset="0"/>
                  <a:hlinkClick r:id="rId7"/>
                </a:rPr>
                <a:t>http://faculty.bjtu.edu.cn/9076/</a:t>
              </a:r>
              <a:endParaRPr lang="en-US" altLang="zh-CN" sz="2400" kern="0" dirty="0">
                <a:solidFill>
                  <a:srgbClr val="333333"/>
                </a:solidFill>
                <a:latin typeface="Times New Roman" panose="02020603050405020304" charset="0"/>
                <a:ea typeface="楷体" panose="02010609060101010101" pitchFamily="49" charset="-122"/>
                <a:cs typeface="Times New Roman" panose="02020603050405020304" charset="0"/>
              </a:endParaRPr>
            </a:p>
            <a:p>
              <a:pPr marL="0" lvl="2" eaLnBrk="0" hangingPunct="0">
                <a:lnSpc>
                  <a:spcPct val="125000"/>
                </a:lnSpc>
                <a:buClr>
                  <a:srgbClr val="7030A0"/>
                </a:buClr>
              </a:pPr>
              <a:r>
                <a:rPr lang="zh-CN" altLang="en-US" sz="2400" b="1" kern="0" dirty="0">
                  <a:latin typeface="Times New Roman" panose="02020603050405020304" charset="0"/>
                  <a:ea typeface="楷体" panose="02010609060101010101" pitchFamily="49" charset="-122"/>
                  <a:cs typeface="Times New Roman" panose="02020603050405020304" charset="0"/>
                </a:rPr>
                <a:t>丛润民：</a:t>
              </a:r>
              <a:r>
                <a:rPr lang="en-US" altLang="zh-CN" sz="2400" kern="0" dirty="0">
                  <a:solidFill>
                    <a:srgbClr val="333333"/>
                  </a:solidFill>
                  <a:latin typeface="Times New Roman" panose="02020603050405020304" charset="0"/>
                  <a:ea typeface="楷体" panose="02010609060101010101" pitchFamily="49" charset="-122"/>
                  <a:cs typeface="Times New Roman" panose="02020603050405020304" charset="0"/>
                  <a:hlinkClick r:id="rId8"/>
                </a:rPr>
                <a:t>http://faculty.bjtu.edu.cn/9374/</a:t>
              </a:r>
              <a:endParaRPr lang="en-US" altLang="zh-CN" sz="2400" kern="0" dirty="0">
                <a:solidFill>
                  <a:srgbClr val="333333"/>
                </a:solidFill>
                <a:latin typeface="Times New Roman" panose="02020603050405020304" charset="0"/>
                <a:ea typeface="楷体" panose="02010609060101010101" pitchFamily="49" charset="-122"/>
                <a:cs typeface="Times New Roman" panose="02020603050405020304" charset="0"/>
              </a:endParaRPr>
            </a:p>
            <a:p>
              <a:pPr marL="0" lvl="2" eaLnBrk="0" hangingPunct="0">
                <a:lnSpc>
                  <a:spcPct val="125000"/>
                </a:lnSpc>
                <a:buClr>
                  <a:srgbClr val="7030A0"/>
                </a:buClr>
              </a:pPr>
              <a:r>
                <a:rPr lang="zh-CN" altLang="en-US" sz="2400" b="1" kern="0" dirty="0">
                  <a:latin typeface="Times New Roman" panose="02020603050405020304" charset="0"/>
                  <a:ea typeface="楷体" panose="02010609060101010101" pitchFamily="49" charset="-122"/>
                  <a:cs typeface="Times New Roman" panose="02020603050405020304" charset="0"/>
                </a:rPr>
                <a:t>夏佳楠：</a:t>
              </a:r>
              <a:r>
                <a:rPr lang="en-US" altLang="zh-CN" sz="2400" kern="0" dirty="0">
                  <a:solidFill>
                    <a:srgbClr val="333333"/>
                  </a:solidFill>
                  <a:latin typeface="Times New Roman" panose="02020603050405020304" charset="0"/>
                  <a:ea typeface="楷体" panose="02010609060101010101" pitchFamily="49" charset="-122"/>
                  <a:cs typeface="Times New Roman" panose="02020603050405020304" charset="0"/>
                  <a:hlinkClick r:id="rId9"/>
                </a:rPr>
                <a:t>http://faculty.bjtu.edu.cn/9430/</a:t>
              </a:r>
              <a:endParaRPr lang="en-US" altLang="zh-CN" sz="2400" kern="0" dirty="0">
                <a:solidFill>
                  <a:srgbClr val="333333"/>
                </a:solidFill>
                <a:latin typeface="Times New Roman" panose="02020603050405020304" charset="0"/>
                <a:ea typeface="楷体" panose="02010609060101010101" pitchFamily="49" charset="-122"/>
                <a:cs typeface="Times New Roman" panose="02020603050405020304" charset="0"/>
              </a:endParaRPr>
            </a:p>
            <a:p>
              <a:pPr marL="0" lvl="2" eaLnBrk="0" hangingPunct="0">
                <a:lnSpc>
                  <a:spcPct val="125000"/>
                </a:lnSpc>
                <a:buClr>
                  <a:srgbClr val="7030A0"/>
                </a:buClr>
              </a:pPr>
              <a:r>
                <a:rPr lang="zh-CN" altLang="en-US" sz="2400" b="1" kern="0" dirty="0">
                  <a:latin typeface="Times New Roman" panose="02020603050405020304" charset="0"/>
                  <a:ea typeface="楷体" panose="02010609060101010101" pitchFamily="49" charset="-122"/>
                  <a:cs typeface="Times New Roman" panose="02020603050405020304" charset="0"/>
                </a:rPr>
                <a:t>许万茹：</a:t>
              </a:r>
              <a:r>
                <a:rPr lang="en-US" altLang="zh-CN" sz="2400" kern="0" dirty="0">
                  <a:solidFill>
                    <a:srgbClr val="333333"/>
                  </a:solidFill>
                  <a:latin typeface="Times New Roman" panose="02020603050405020304" charset="0"/>
                  <a:ea typeface="楷体" panose="02010609060101010101" pitchFamily="49" charset="-122"/>
                  <a:cs typeface="Times New Roman" panose="02020603050405020304" charset="0"/>
                  <a:hlinkClick r:id="rId10"/>
                </a:rPr>
                <a:t>http://faculty.bjtu.edu.cn/9522/</a:t>
              </a:r>
              <a:endParaRPr lang="en-US" altLang="zh-CN" sz="2400" kern="0" dirty="0">
                <a:solidFill>
                  <a:srgbClr val="333333"/>
                </a:solidFill>
                <a:latin typeface="Times New Roman" panose="02020603050405020304" charset="0"/>
                <a:ea typeface="楷体" panose="02010609060101010101" pitchFamily="49" charset="-122"/>
                <a:cs typeface="Times New Roman" panose="02020603050405020304"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charset="0"/>
                  <a:ea typeface="楷体" panose="02010609060101010101" pitchFamily="49" charset="-122"/>
                  <a:cs typeface="Times New Roman" panose="02020603050405020304" charset="0"/>
                </a:rPr>
                <a:t>杨    扩</a:t>
              </a:r>
              <a:endParaRPr lang="zh-CN" altLang="en-US" sz="2000" dirty="0"/>
            </a:p>
          </p:txBody>
        </p:sp>
      </p:grpSp>
      <p:pic>
        <p:nvPicPr>
          <p:cNvPr id="5122" name="Picture 2" descr="https://timgsa.baidu.com/timg?image&amp;quality=80&amp;size=b9999_10000&amp;sec=1589392467066&amp;di=858448bcac33b053afe05c80d7f9cab3&amp;imgtype=0&amp;src=http%3A%2F%2F5b0988e595225.cdn.sohucs.com%2Fimages%2F20180612%2F550cbc8547804dfb9c7d80fb69cee600.jpeg"/>
          <p:cNvPicPr>
            <a:picLocks noChangeAspect="1" noChangeArrowheads="1"/>
          </p:cNvPicPr>
          <p:nvPr/>
        </p:nvPicPr>
        <p:blipFill rotWithShape="1">
          <a:blip r:embed="rId11">
            <a:extLst>
              <a:ext uri="{28A0092B-C50C-407E-A947-70E740481C1C}">
                <a14:useLocalDpi xmlns:a14="http://schemas.microsoft.com/office/drawing/2010/main" val="0"/>
              </a:ext>
            </a:extLst>
          </a:blip>
          <a:srcRect t="22272" b="4546"/>
          <a:stretch>
            <a:fillRect/>
          </a:stretch>
        </p:blipFill>
        <p:spPr bwMode="auto">
          <a:xfrm>
            <a:off x="0" y="3875809"/>
            <a:ext cx="12192000" cy="2982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8"/>
              <p:cNvSpPr txBox="1"/>
              <p:nvPr/>
            </p:nvSpPr>
            <p:spPr>
              <a:xfrm>
                <a:off x="609600" y="1219200"/>
                <a:ext cx="10972800" cy="493776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微软雅黑" panose="020B0503020204020204" pitchFamily="34" charset="-122"/>
                    <a:ea typeface="微软雅黑" panose="020B0503020204020204" pitchFamily="34" charset="-122"/>
                  </a:rPr>
                  <a:t>给定一个输入信号序列</a:t>
                </a:r>
                <a14:m>
                  <m:oMath xmlns:m="http://schemas.openxmlformats.org/officeDocument/2006/math">
                    <m:r>
                      <a:rPr lang="en-US" altLang="zh-CN" sz="2200" i="1" dirty="0" smtClean="0">
                        <a:latin typeface="Cambria Math" panose="02040503050406030204" pitchFamily="18" charset="0"/>
                      </a:rPr>
                      <m:t>𝑥</m:t>
                    </m:r>
                  </m:oMath>
                </a14:m>
                <a:r>
                  <a:rPr lang="zh-CN" altLang="en-US" sz="2200" dirty="0">
                    <a:latin typeface="微软雅黑" panose="020B0503020204020204" pitchFamily="34" charset="-122"/>
                    <a:ea typeface="微软雅黑" panose="020B0503020204020204" pitchFamily="34" charset="-122"/>
                  </a:rPr>
                  <a:t>和滤波器</a:t>
                </a:r>
                <a14:m>
                  <m:oMath xmlns:m="http://schemas.openxmlformats.org/officeDocument/2006/math">
                    <m:r>
                      <a:rPr lang="en-US" altLang="zh-CN" sz="2200" i="1" smtClean="0">
                        <a:latin typeface="Cambria Math" panose="02040503050406030204" pitchFamily="18" charset="0"/>
                      </a:rPr>
                      <m:t>𝑤</m:t>
                    </m:r>
                  </m:oMath>
                </a14:m>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卷积的输出为：</a:t>
                </a:r>
                <a:endParaRPr lang="en-US" altLang="zh-CN" sz="2200" dirty="0">
                  <a:latin typeface="微软雅黑" panose="020B0503020204020204" pitchFamily="34" charset="-122"/>
                  <a:ea typeface="微软雅黑" panose="020B0503020204020204" pitchFamily="34" charset="-122"/>
                </a:endParaRPr>
              </a:p>
              <a:p>
                <a:pPr marL="0" indent="0" algn="ctr">
                  <a:buFont typeface="Arial" panose="020B0604020202020204" pitchFamily="34" charset="0"/>
                  <a:buNone/>
                </a:pPr>
                <a:endParaRPr lang="zh-CN" altLang="en-US" sz="2200" dirty="0">
                  <a:latin typeface="微软雅黑" panose="020B0503020204020204" pitchFamily="34" charset="-122"/>
                  <a:ea typeface="微软雅黑" panose="020B0503020204020204" pitchFamily="34" charset="-122"/>
                </a:endParaRPr>
              </a:p>
            </p:txBody>
          </p:sp>
        </mc:Choice>
        <mc:Fallback>
          <p:sp>
            <p:nvSpPr>
              <p:cNvPr id="2" name="内容占位符 8"/>
              <p:cNvSpPr txBox="1">
                <a:spLocks noRot="1" noChangeAspect="1" noMove="1" noResize="1" noEditPoints="1" noAdjustHandles="1" noChangeArrowheads="1" noChangeShapeType="1" noTextEdit="1"/>
              </p:cNvSpPr>
              <p:nvPr/>
            </p:nvSpPr>
            <p:spPr>
              <a:xfrm>
                <a:off x="609600" y="1219200"/>
                <a:ext cx="10972800" cy="4937760"/>
              </a:xfrm>
              <a:blipFill rotWithShape="1">
                <a:blip r:embed="rId1"/>
                <a:stretch>
                  <a:fillRect t="-116"/>
                </a:stretch>
              </a:blipFill>
            </p:spPr>
            <p:txBody>
              <a:bodyPr/>
              <a:lstStyle/>
              <a:p>
                <a:r>
                  <a:rPr lang="zh-CN" altLang="en-US">
                    <a:noFill/>
                  </a:rPr>
                  <a:t> </a:t>
                </a:r>
              </a:p>
            </p:txBody>
          </p:sp>
        </mc:Fallback>
      </mc:AlternateContent>
      <p:sp>
        <p:nvSpPr>
          <p:cNvPr id="3" name="文本框 2"/>
          <p:cNvSpPr txBox="1"/>
          <p:nvPr/>
        </p:nvSpPr>
        <p:spPr>
          <a:xfrm>
            <a:off x="2057400" y="4340247"/>
            <a:ext cx="1961050" cy="430887"/>
          </a:xfrm>
          <a:prstGeom prst="rect">
            <a:avLst/>
          </a:prstGeom>
          <a:noFill/>
        </p:spPr>
        <p:txBody>
          <a:bodyPr wrap="none" rtlCol="0">
            <a:spAutoFit/>
          </a:bodyPr>
          <a:lstStyle/>
          <a:p>
            <a:r>
              <a:rPr lang="en-US" altLang="zh-CN" sz="2200" dirty="0">
                <a:latin typeface="微软雅黑" panose="020B0503020204020204" pitchFamily="34" charset="-122"/>
                <a:ea typeface="微软雅黑" panose="020B0503020204020204" pitchFamily="34" charset="-122"/>
              </a:rPr>
              <a:t>Filter: [-1,0,1]</a:t>
            </a:r>
            <a:endParaRPr lang="zh-CN" altLang="en-US" sz="2200" dirty="0">
              <a:latin typeface="微软雅黑" panose="020B0503020204020204" pitchFamily="34" charset="-122"/>
              <a:ea typeface="微软雅黑" panose="020B0503020204020204" pitchFamily="34" charset="-122"/>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403" y="3642104"/>
            <a:ext cx="3523990" cy="1876729"/>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3314212" y="1908522"/>
                <a:ext cx="2483885" cy="10442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2200" i="1">
                              <a:latin typeface="Cambria Math" panose="02040503050406030204" pitchFamily="18" charset="0"/>
                              <a:ea typeface="STIX Two Math" panose="02020603050405020304" pitchFamily="18" charset="0"/>
                              <a:cs typeface="STIX Two Math" panose="02020603050405020304" pitchFamily="18" charset="0"/>
                            </a:rPr>
                            <m:t>𝑦</m:t>
                          </m:r>
                        </m:e>
                        <m:sub>
                          <m:r>
                            <a:rPr lang="en-US" altLang="zh-CN" sz="2200" i="1">
                              <a:latin typeface="Cambria Math" panose="02040503050406030204" pitchFamily="18" charset="0"/>
                              <a:ea typeface="STIX Two Math" panose="02020603050405020304" pitchFamily="18" charset="0"/>
                              <a:cs typeface="STIX Two Math" panose="02020603050405020304" pitchFamily="18" charset="0"/>
                            </a:rPr>
                            <m:t>𝑡</m:t>
                          </m:r>
                        </m:sub>
                      </m:sSub>
                      <m:r>
                        <a:rPr lang="en-US" altLang="zh-CN" sz="2200" i="1">
                          <a:latin typeface="Cambria Math" panose="02040503050406030204" pitchFamily="18" charset="0"/>
                          <a:ea typeface="STIX Two Math" panose="02020603050405020304" pitchFamily="18" charset="0"/>
                          <a:cs typeface="STIX Two Math" panose="02020603050405020304" pitchFamily="18" charset="0"/>
                        </a:rPr>
                        <m:t>=</m:t>
                      </m:r>
                      <m:nary>
                        <m:naryPr>
                          <m:chr m:val="∑"/>
                          <m:ctrlPr>
                            <a:rPr lang="en-US" altLang="zh-CN" sz="2200" i="1">
                              <a:latin typeface="Cambria Math" panose="02040503050406030204" pitchFamily="18" charset="0"/>
                              <a:ea typeface="STIX Two Math" panose="02020603050405020304" pitchFamily="18" charset="0"/>
                              <a:cs typeface="STIX Two Math" panose="02020603050405020304" pitchFamily="18" charset="0"/>
                            </a:rPr>
                          </m:ctrlPr>
                        </m:naryPr>
                        <m:sub>
                          <m:r>
                            <m:rPr>
                              <m:brk m:alnAt="23"/>
                            </m:rPr>
                            <a:rPr lang="en-US" altLang="zh-CN" sz="2200" i="1">
                              <a:latin typeface="Cambria Math" panose="02040503050406030204" pitchFamily="18" charset="0"/>
                              <a:ea typeface="STIX Two Math" panose="02020603050405020304" pitchFamily="18" charset="0"/>
                              <a:cs typeface="STIX Two Math" panose="02020603050405020304" pitchFamily="18" charset="0"/>
                            </a:rPr>
                            <m:t>𝑘</m:t>
                          </m:r>
                          <m:r>
                            <a:rPr lang="en-US" altLang="zh-CN" sz="2200" i="1">
                              <a:latin typeface="Cambria Math" panose="02040503050406030204" pitchFamily="18" charset="0"/>
                              <a:ea typeface="STIX Two Math" panose="02020603050405020304" pitchFamily="18" charset="0"/>
                              <a:cs typeface="STIX Two Math" panose="02020603050405020304" pitchFamily="18" charset="0"/>
                            </a:rPr>
                            <m:t>=</m:t>
                          </m:r>
                          <m:r>
                            <a:rPr lang="en-US" altLang="zh-CN" sz="2200" i="1">
                              <a:latin typeface="Cambria Math" panose="02040503050406030204" pitchFamily="18" charset="0"/>
                              <a:ea typeface="STIX Two Math" panose="02020603050405020304" pitchFamily="18" charset="0"/>
                              <a:cs typeface="STIX Two Math" panose="02020603050405020304" pitchFamily="18" charset="0"/>
                            </a:rPr>
                            <m:t>1</m:t>
                          </m:r>
                        </m:sub>
                        <m:sup>
                          <m:r>
                            <a:rPr lang="en-US" altLang="zh-CN" sz="2200" b="0" i="1" smtClean="0">
                              <a:latin typeface="Cambria Math" panose="02040503050406030204" pitchFamily="18" charset="0"/>
                              <a:ea typeface="STIX Two Math" panose="02020603050405020304" pitchFamily="18" charset="0"/>
                              <a:cs typeface="STIX Two Math" panose="02020603050405020304" pitchFamily="18" charset="0"/>
                            </a:rPr>
                            <m:t>𝐾</m:t>
                          </m:r>
                        </m:sup>
                        <m:e>
                          <m:sSub>
                            <m:sSubPr>
                              <m:ctrlPr>
                                <a:rPr lang="en-US" altLang="zh-CN" sz="22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2200" i="1">
                                  <a:latin typeface="Cambria Math" panose="02040503050406030204" pitchFamily="18" charset="0"/>
                                  <a:ea typeface="STIX Two Math" panose="02020603050405020304" pitchFamily="18" charset="0"/>
                                  <a:cs typeface="STIX Two Math" panose="02020603050405020304" pitchFamily="18" charset="0"/>
                                </a:rPr>
                                <m:t>𝑤</m:t>
                              </m:r>
                            </m:e>
                            <m:sub>
                              <m:r>
                                <a:rPr lang="en-US" altLang="zh-CN" sz="2200" i="1">
                                  <a:latin typeface="Cambria Math" panose="02040503050406030204" pitchFamily="18" charset="0"/>
                                  <a:ea typeface="STIX Two Math" panose="02020603050405020304" pitchFamily="18" charset="0"/>
                                  <a:cs typeface="STIX Two Math" panose="02020603050405020304" pitchFamily="18" charset="0"/>
                                </a:rPr>
                                <m:t>𝑘</m:t>
                              </m:r>
                            </m:sub>
                          </m:sSub>
                          <m:sSub>
                            <m:sSubPr>
                              <m:ctrlPr>
                                <a:rPr lang="en-US" altLang="zh-CN" sz="2200"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sz="2200" i="1">
                                  <a:latin typeface="Cambria Math" panose="02040503050406030204" pitchFamily="18" charset="0"/>
                                  <a:ea typeface="STIX Two Math" panose="02020603050405020304" pitchFamily="18" charset="0"/>
                                  <a:cs typeface="STIX Two Math" panose="02020603050405020304" pitchFamily="18" charset="0"/>
                                </a:rPr>
                                <m:t>𝑥</m:t>
                              </m:r>
                            </m:e>
                            <m:sub>
                              <m:r>
                                <a:rPr lang="en-US" altLang="zh-CN" sz="2200" i="1">
                                  <a:latin typeface="Cambria Math" panose="02040503050406030204" pitchFamily="18" charset="0"/>
                                  <a:ea typeface="STIX Two Math" panose="02020603050405020304" pitchFamily="18" charset="0"/>
                                  <a:cs typeface="STIX Two Math" panose="02020603050405020304" pitchFamily="18" charset="0"/>
                                </a:rPr>
                                <m:t>𝑡</m:t>
                              </m:r>
                              <m:r>
                                <a:rPr lang="en-US" altLang="zh-CN" sz="2200" i="1">
                                  <a:latin typeface="Cambria Math" panose="02040503050406030204" pitchFamily="18" charset="0"/>
                                  <a:ea typeface="STIX Two Math" panose="02020603050405020304" pitchFamily="18" charset="0"/>
                                  <a:cs typeface="STIX Two Math" panose="02020603050405020304" pitchFamily="18" charset="0"/>
                                </a:rPr>
                                <m:t>−</m:t>
                              </m:r>
                              <m:r>
                                <a:rPr lang="en-US" altLang="zh-CN" sz="2200" i="1">
                                  <a:latin typeface="Cambria Math" panose="02040503050406030204" pitchFamily="18" charset="0"/>
                                  <a:ea typeface="STIX Two Math" panose="02020603050405020304" pitchFamily="18" charset="0"/>
                                  <a:cs typeface="STIX Two Math" panose="02020603050405020304" pitchFamily="18" charset="0"/>
                                </a:rPr>
                                <m:t>𝑘</m:t>
                              </m:r>
                              <m:r>
                                <a:rPr lang="en-US" altLang="zh-CN" sz="2200" i="1">
                                  <a:latin typeface="Cambria Math" panose="02040503050406030204" pitchFamily="18" charset="0"/>
                                  <a:ea typeface="STIX Two Math" panose="02020603050405020304" pitchFamily="18" charset="0"/>
                                  <a:cs typeface="STIX Two Math" panose="02020603050405020304" pitchFamily="18" charset="0"/>
                                </a:rPr>
                                <m:t>+</m:t>
                              </m:r>
                              <m:r>
                                <a:rPr lang="en-US" altLang="zh-CN" sz="2200" i="1">
                                  <a:latin typeface="Cambria Math" panose="02040503050406030204" pitchFamily="18" charset="0"/>
                                  <a:ea typeface="STIX Two Math" panose="02020603050405020304" pitchFamily="18" charset="0"/>
                                  <a:cs typeface="STIX Two Math" panose="02020603050405020304" pitchFamily="18" charset="0"/>
                                </a:rPr>
                                <m:t>1</m:t>
                              </m:r>
                            </m:sub>
                          </m:sSub>
                        </m:e>
                      </m:nary>
                    </m:oMath>
                  </m:oMathPara>
                </a14:m>
                <a:endParaRPr lang="zh-CN" altLang="en-US" sz="2200" dirty="0">
                  <a:latin typeface="微软雅黑" panose="020B0503020204020204" pitchFamily="34" charset="-122"/>
                  <a:ea typeface="微软雅黑" panose="020B0503020204020204" pitchFamily="34" charset="-122"/>
                  <a:cs typeface="STIX Two Math"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3314212" y="1908522"/>
                <a:ext cx="2483885" cy="1044260"/>
              </a:xfrm>
              <a:prstGeom prst="rect">
                <a:avLst/>
              </a:prstGeom>
              <a:blipFill rotWithShape="1">
                <a:blip r:embed="rId3"/>
                <a:stretch>
                  <a:fillRect l="-6" t="-33" r="22" b="3"/>
                </a:stretch>
              </a:blipFill>
            </p:spPr>
            <p:txBody>
              <a:bodyPr/>
              <a:lstStyle/>
              <a:p>
                <a:r>
                  <a:rPr lang="zh-CN" altLang="en-US">
                    <a:noFill/>
                  </a:rPr>
                  <a:t> </a:t>
                </a:r>
              </a:p>
            </p:txBody>
          </p:sp>
        </mc:Fallback>
      </mc:AlternateContent>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6650605" y="2275192"/>
                <a:ext cx="1449436" cy="43088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200" b="1" i="1" smtClean="0">
                          <a:latin typeface="Cambria Math" panose="02040503050406030204" pitchFamily="18" charset="0"/>
                          <a:ea typeface="STIX Two Math" panose="02020603050405020304" pitchFamily="18" charset="0"/>
                          <a:cs typeface="STIX Two Math" panose="02020603050405020304" pitchFamily="18" charset="0"/>
                        </a:rPr>
                        <m:t>𝒚</m:t>
                      </m:r>
                      <m:r>
                        <a:rPr lang="en-US" altLang="zh-CN" sz="2200" i="1">
                          <a:latin typeface="Cambria Math" panose="02040503050406030204" pitchFamily="18" charset="0"/>
                          <a:ea typeface="STIX Two Math" panose="02020603050405020304" pitchFamily="18" charset="0"/>
                          <a:cs typeface="STIX Two Math" panose="02020603050405020304" pitchFamily="18" charset="0"/>
                        </a:rPr>
                        <m:t>=</m:t>
                      </m:r>
                      <m:r>
                        <a:rPr lang="en-US" altLang="zh-CN" sz="2200" b="1" i="1" smtClean="0">
                          <a:latin typeface="Cambria Math" panose="02040503050406030204" pitchFamily="18" charset="0"/>
                          <a:ea typeface="STIX Two Math" panose="02020603050405020304" pitchFamily="18" charset="0"/>
                          <a:cs typeface="STIX Two Math" panose="02020603050405020304" pitchFamily="18" charset="0"/>
                        </a:rPr>
                        <m:t>𝒘</m:t>
                      </m:r>
                      <m:r>
                        <a:rPr lang="en-US" altLang="zh-CN" sz="2200" b="0" i="1" smtClean="0">
                          <a:latin typeface="Cambria Math" panose="02040503050406030204" pitchFamily="18" charset="0"/>
                          <a:ea typeface="STIX Two Math" panose="02020603050405020304" pitchFamily="18" charset="0"/>
                          <a:cs typeface="STIX Two Math" panose="02020603050405020304" pitchFamily="18" charset="0"/>
                        </a:rPr>
                        <m:t>∗</m:t>
                      </m:r>
                      <m:r>
                        <a:rPr lang="en-US" altLang="zh-CN" sz="2200" b="1" i="1" smtClean="0">
                          <a:latin typeface="Cambria Math" panose="02040503050406030204" pitchFamily="18" charset="0"/>
                          <a:ea typeface="STIX Two Math" panose="02020603050405020304" pitchFamily="18" charset="0"/>
                          <a:cs typeface="STIX Two Math" panose="02020603050405020304" pitchFamily="18" charset="0"/>
                        </a:rPr>
                        <m:t>𝒙</m:t>
                      </m:r>
                    </m:oMath>
                  </m:oMathPara>
                </a14:m>
                <a:endParaRPr lang="zh-CN" altLang="en-US" sz="2200" b="1" dirty="0">
                  <a:latin typeface="微软雅黑" panose="020B0503020204020204" pitchFamily="34" charset="-122"/>
                  <a:ea typeface="微软雅黑" panose="020B0503020204020204" pitchFamily="34" charset="-122"/>
                  <a:cs typeface="STIX Two Math"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6650605" y="2275192"/>
                <a:ext cx="1449436" cy="430887"/>
              </a:xfrm>
              <a:prstGeom prst="rect">
                <a:avLst/>
              </a:prstGeom>
              <a:blipFill rotWithShape="1">
                <a:blip r:embed="rId4"/>
                <a:stretch>
                  <a:fillRect l="-17" t="-144" r="-1710" b="80"/>
                </a:stretch>
              </a:blipFill>
            </p:spPr>
            <p:txBody>
              <a:bodyPr/>
              <a:lstStyle/>
              <a:p>
                <a:r>
                  <a:rPr lang="zh-CN" altLang="en-US">
                    <a:noFill/>
                  </a:rPr>
                  <a:t> </a:t>
                </a:r>
              </a:p>
            </p:txBody>
          </p:sp>
        </mc:Fallback>
      </mc:AlternateContent>
      <p:sp>
        <p:nvSpPr>
          <p:cNvPr id="8"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609600" y="1219200"/>
            <a:ext cx="10972800" cy="491013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b="1" dirty="0">
                <a:latin typeface="微软雅黑" panose="020B0503020204020204" pitchFamily="34" charset="-122"/>
                <a:ea typeface="微软雅黑" panose="020B0503020204020204" pitchFamily="34" charset="-122"/>
              </a:rPr>
              <a:t>不同的滤波器</a:t>
            </a:r>
            <a:r>
              <a:rPr lang="zh-CN" altLang="en-US" sz="2200" dirty="0">
                <a:latin typeface="微软雅黑" panose="020B0503020204020204" pitchFamily="34" charset="-122"/>
                <a:ea typeface="微软雅黑" panose="020B0503020204020204" pitchFamily="34" charset="-122"/>
              </a:rPr>
              <a:t>来提取信号序列中的</a:t>
            </a:r>
            <a:r>
              <a:rPr lang="zh-CN" altLang="en-US" sz="2200" b="1" dirty="0">
                <a:latin typeface="微软雅黑" panose="020B0503020204020204" pitchFamily="34" charset="-122"/>
                <a:ea typeface="微软雅黑" panose="020B0503020204020204" pitchFamily="34" charset="-122"/>
              </a:rPr>
              <a:t>不同特征</a:t>
            </a:r>
            <a:endParaRPr lang="zh-CN" altLang="en-US" sz="2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7400" y="1891503"/>
            <a:ext cx="7550500" cy="1981200"/>
          </a:xfrm>
          <a:prstGeom prst="rect">
            <a:avLst/>
          </a:prstGeom>
        </p:spPr>
      </p:pic>
      <p:sp>
        <p:nvSpPr>
          <p:cNvPr id="4" name="矩形 3"/>
          <p:cNvSpPr/>
          <p:nvPr/>
        </p:nvSpPr>
        <p:spPr>
          <a:xfrm>
            <a:off x="3408402" y="3915962"/>
            <a:ext cx="1313180"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低频信息</a:t>
            </a:r>
            <a:endParaRPr lang="zh-CN" altLang="en-US" sz="2200" dirty="0">
              <a:latin typeface="微软雅黑" panose="020B0503020204020204" pitchFamily="34" charset="-122"/>
              <a:ea typeface="微软雅黑" panose="020B0503020204020204" pitchFamily="34" charset="-122"/>
            </a:endParaRPr>
          </a:p>
        </p:txBody>
      </p:sp>
      <p:sp>
        <p:nvSpPr>
          <p:cNvPr id="5" name="矩形 4"/>
          <p:cNvSpPr/>
          <p:nvPr/>
        </p:nvSpPr>
        <p:spPr>
          <a:xfrm>
            <a:off x="7154091" y="3929989"/>
            <a:ext cx="1313180"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高频信息</a:t>
            </a:r>
            <a:endParaRPr lang="zh-CN" altLang="en-US" sz="22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矩形 5"/>
              <p:cNvSpPr/>
              <p:nvPr/>
            </p:nvSpPr>
            <p:spPr>
              <a:xfrm>
                <a:off x="5454935" y="5125331"/>
                <a:ext cx="5597430" cy="43088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200" i="1" dirty="0" smtClean="0">
                          <a:solidFill>
                            <a:srgbClr val="FF0000"/>
                          </a:solidFill>
                          <a:latin typeface="Cambria Math" panose="02040503050406030204" pitchFamily="18" charset="0"/>
                          <a:cs typeface="STIX Two Math" panose="02020603050405020304" pitchFamily="18" charset="0"/>
                        </a:rPr>
                        <m:t>𝑦</m:t>
                      </m:r>
                      <m:r>
                        <a:rPr lang="zh-CN" altLang="en-US" sz="2200" i="1" dirty="0" smtClean="0">
                          <a:solidFill>
                            <a:srgbClr val="FF0000"/>
                          </a:solidFill>
                          <a:latin typeface="Cambria Math" panose="02040503050406030204" pitchFamily="18" charset="0"/>
                          <a:cs typeface="STIX Two Math" panose="02020603050405020304" pitchFamily="18" charset="0"/>
                        </a:rPr>
                        <m:t> ′′(</m:t>
                      </m:r>
                      <m:r>
                        <a:rPr lang="zh-CN" altLang="en-US" sz="2200" i="1" dirty="0" smtClean="0">
                          <a:solidFill>
                            <a:srgbClr val="FF0000"/>
                          </a:solidFill>
                          <a:latin typeface="Cambria Math" panose="02040503050406030204" pitchFamily="18" charset="0"/>
                          <a:cs typeface="STIX Two Math" panose="02020603050405020304" pitchFamily="18" charset="0"/>
                        </a:rPr>
                        <m:t>𝑢</m:t>
                      </m:r>
                      <m:r>
                        <a:rPr lang="zh-CN" altLang="en-US" sz="2200" i="1" dirty="0" smtClean="0">
                          <a:solidFill>
                            <a:srgbClr val="FF0000"/>
                          </a:solidFill>
                          <a:latin typeface="Cambria Math" panose="02040503050406030204" pitchFamily="18" charset="0"/>
                          <a:cs typeface="STIX Two Math" panose="02020603050405020304" pitchFamily="18" charset="0"/>
                        </a:rPr>
                        <m:t>) = </m:t>
                      </m:r>
                      <m:r>
                        <a:rPr lang="zh-CN" altLang="en-US" sz="2200" i="1" dirty="0" smtClean="0">
                          <a:solidFill>
                            <a:srgbClr val="FF0000"/>
                          </a:solidFill>
                          <a:latin typeface="Cambria Math" panose="02040503050406030204" pitchFamily="18" charset="0"/>
                          <a:cs typeface="STIX Two Math" panose="02020603050405020304" pitchFamily="18" charset="0"/>
                        </a:rPr>
                        <m:t>𝑦</m:t>
                      </m:r>
                      <m:r>
                        <a:rPr lang="zh-CN" altLang="en-US" sz="2200" i="1" dirty="0" smtClean="0">
                          <a:solidFill>
                            <a:srgbClr val="FF0000"/>
                          </a:solidFill>
                          <a:latin typeface="Cambria Math" panose="02040503050406030204" pitchFamily="18" charset="0"/>
                          <a:cs typeface="STIX Two Math" panose="02020603050405020304" pitchFamily="18" charset="0"/>
                        </a:rPr>
                        <m:t>(</m:t>
                      </m:r>
                      <m:r>
                        <a:rPr lang="zh-CN" altLang="en-US" sz="2200" i="1" dirty="0" smtClean="0">
                          <a:solidFill>
                            <a:srgbClr val="FF0000"/>
                          </a:solidFill>
                          <a:latin typeface="Cambria Math" panose="02040503050406030204" pitchFamily="18" charset="0"/>
                          <a:cs typeface="STIX Two Math" panose="02020603050405020304" pitchFamily="18" charset="0"/>
                        </a:rPr>
                        <m:t>𝑢</m:t>
                      </m:r>
                      <m:r>
                        <a:rPr lang="zh-CN" altLang="en-US" sz="2200" i="1" dirty="0" smtClean="0">
                          <a:solidFill>
                            <a:srgbClr val="FF0000"/>
                          </a:solidFill>
                          <a:latin typeface="Cambria Math" panose="02040503050406030204" pitchFamily="18" charset="0"/>
                          <a:cs typeface="STIX Two Math" panose="02020603050405020304" pitchFamily="18" charset="0"/>
                        </a:rPr>
                        <m:t> + </m:t>
                      </m:r>
                      <m:r>
                        <a:rPr lang="zh-CN" altLang="en-US" sz="2200" i="1" dirty="0" smtClean="0">
                          <a:solidFill>
                            <a:srgbClr val="FF0000"/>
                          </a:solidFill>
                          <a:latin typeface="Cambria Math" panose="02040503050406030204" pitchFamily="18" charset="0"/>
                          <a:cs typeface="STIX Two Math" panose="02020603050405020304" pitchFamily="18" charset="0"/>
                        </a:rPr>
                        <m:t>1</m:t>
                      </m:r>
                      <m:r>
                        <a:rPr lang="zh-CN" altLang="en-US" sz="2200" i="1" dirty="0" smtClean="0">
                          <a:solidFill>
                            <a:srgbClr val="FF0000"/>
                          </a:solidFill>
                          <a:latin typeface="Cambria Math" panose="02040503050406030204" pitchFamily="18" charset="0"/>
                          <a:cs typeface="STIX Two Math" panose="02020603050405020304" pitchFamily="18" charset="0"/>
                        </a:rPr>
                        <m:t>) + </m:t>
                      </m:r>
                      <m:r>
                        <a:rPr lang="zh-CN" altLang="en-US" sz="2200" i="1" dirty="0">
                          <a:solidFill>
                            <a:srgbClr val="FF0000"/>
                          </a:solidFill>
                          <a:latin typeface="Cambria Math" panose="02040503050406030204" pitchFamily="18" charset="0"/>
                          <a:cs typeface="STIX Two Math" panose="02020603050405020304" pitchFamily="18" charset="0"/>
                        </a:rPr>
                        <m:t>𝑦</m:t>
                      </m:r>
                      <m:r>
                        <a:rPr lang="zh-CN" altLang="en-US" sz="2200" i="1" dirty="0">
                          <a:solidFill>
                            <a:srgbClr val="FF0000"/>
                          </a:solidFill>
                          <a:latin typeface="Cambria Math" panose="02040503050406030204" pitchFamily="18" charset="0"/>
                          <a:cs typeface="STIX Two Math" panose="02020603050405020304" pitchFamily="18" charset="0"/>
                        </a:rPr>
                        <m:t>(</m:t>
                      </m:r>
                      <m:r>
                        <a:rPr lang="zh-CN" altLang="en-US" sz="2200" i="1" dirty="0">
                          <a:solidFill>
                            <a:srgbClr val="FF0000"/>
                          </a:solidFill>
                          <a:latin typeface="Cambria Math" panose="02040503050406030204" pitchFamily="18" charset="0"/>
                          <a:cs typeface="STIX Two Math" panose="02020603050405020304" pitchFamily="18" charset="0"/>
                        </a:rPr>
                        <m:t>𝑢</m:t>
                      </m:r>
                      <m:r>
                        <a:rPr lang="zh-CN" altLang="en-US" sz="2200" i="1" dirty="0">
                          <a:solidFill>
                            <a:srgbClr val="FF0000"/>
                          </a:solidFill>
                          <a:latin typeface="Cambria Math" panose="02040503050406030204" pitchFamily="18" charset="0"/>
                          <a:cs typeface="STIX Two Math" panose="02020603050405020304" pitchFamily="18" charset="0"/>
                        </a:rPr>
                        <m:t> − </m:t>
                      </m:r>
                      <m:r>
                        <a:rPr lang="zh-CN" altLang="en-US" sz="2200" i="1" dirty="0">
                          <a:solidFill>
                            <a:srgbClr val="FF0000"/>
                          </a:solidFill>
                          <a:latin typeface="Cambria Math" panose="02040503050406030204" pitchFamily="18" charset="0"/>
                          <a:cs typeface="STIX Two Math" panose="02020603050405020304" pitchFamily="18" charset="0"/>
                        </a:rPr>
                        <m:t>1</m:t>
                      </m:r>
                      <m:r>
                        <a:rPr lang="zh-CN" altLang="en-US" sz="2200" i="1" dirty="0">
                          <a:solidFill>
                            <a:srgbClr val="FF0000"/>
                          </a:solidFill>
                          <a:latin typeface="Cambria Math" panose="02040503050406030204" pitchFamily="18" charset="0"/>
                          <a:cs typeface="STIX Two Math" panose="02020603050405020304" pitchFamily="18" charset="0"/>
                        </a:rPr>
                        <m:t>) − </m:t>
                      </m:r>
                      <m:r>
                        <a:rPr lang="zh-CN" altLang="en-US" sz="2200" i="1" dirty="0">
                          <a:solidFill>
                            <a:srgbClr val="FF0000"/>
                          </a:solidFill>
                          <a:latin typeface="Cambria Math" panose="02040503050406030204" pitchFamily="18" charset="0"/>
                          <a:cs typeface="STIX Two Math" panose="02020603050405020304" pitchFamily="18" charset="0"/>
                        </a:rPr>
                        <m:t>2</m:t>
                      </m:r>
                      <m:r>
                        <a:rPr lang="zh-CN" altLang="en-US" sz="2200" i="1" dirty="0">
                          <a:solidFill>
                            <a:srgbClr val="FF0000"/>
                          </a:solidFill>
                          <a:latin typeface="Cambria Math" panose="02040503050406030204" pitchFamily="18" charset="0"/>
                          <a:cs typeface="STIX Two Math" panose="02020603050405020304" pitchFamily="18" charset="0"/>
                        </a:rPr>
                        <m:t>𝑦</m:t>
                      </m:r>
                      <m:r>
                        <a:rPr lang="zh-CN" altLang="en-US" sz="2200" i="1" dirty="0">
                          <a:solidFill>
                            <a:srgbClr val="FF0000"/>
                          </a:solidFill>
                          <a:latin typeface="Cambria Math" panose="02040503050406030204" pitchFamily="18" charset="0"/>
                          <a:cs typeface="STIX Two Math" panose="02020603050405020304" pitchFamily="18" charset="0"/>
                        </a:rPr>
                        <m:t>(</m:t>
                      </m:r>
                      <m:r>
                        <a:rPr lang="zh-CN" altLang="en-US" sz="2200" i="1" dirty="0">
                          <a:solidFill>
                            <a:srgbClr val="FF0000"/>
                          </a:solidFill>
                          <a:latin typeface="Cambria Math" panose="02040503050406030204" pitchFamily="18" charset="0"/>
                          <a:cs typeface="STIX Two Math" panose="02020603050405020304" pitchFamily="18" charset="0"/>
                        </a:rPr>
                        <m:t>𝑢</m:t>
                      </m:r>
                      <m:r>
                        <a:rPr lang="zh-CN" altLang="en-US" sz="2200" i="1" dirty="0" smtClean="0">
                          <a:solidFill>
                            <a:srgbClr val="FF0000"/>
                          </a:solidFill>
                          <a:latin typeface="Cambria Math" panose="02040503050406030204" pitchFamily="18" charset="0"/>
                          <a:cs typeface="STIX Two Math" panose="02020603050405020304" pitchFamily="18" charset="0"/>
                        </a:rPr>
                        <m:t>) </m:t>
                      </m:r>
                    </m:oMath>
                  </m:oMathPara>
                </a14:m>
                <a:endParaRPr lang="zh-CN" altLang="en-US" sz="2200" dirty="0">
                  <a:solidFill>
                    <a:srgbClr val="FF0000"/>
                  </a:solidFill>
                  <a:latin typeface="微软雅黑" panose="020B0503020204020204" pitchFamily="34" charset="-122"/>
                  <a:ea typeface="微软雅黑" panose="020B0503020204020204" pitchFamily="34" charset="-122"/>
                  <a:cs typeface="STIX Two Math"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5454935" y="5125331"/>
                <a:ext cx="5597430" cy="430887"/>
              </a:xfrm>
              <a:prstGeom prst="rect">
                <a:avLst/>
              </a:prstGeom>
              <a:blipFill rotWithShape="1">
                <a:blip r:embed="rId2"/>
                <a:stretch>
                  <a:fillRect l="-5" t="-57" r="3" b="140"/>
                </a:stretch>
              </a:blipFill>
            </p:spPr>
            <p:txBody>
              <a:bodyPr/>
              <a:lstStyle/>
              <a:p>
                <a:r>
                  <a:rPr lang="zh-CN" altLang="en-US">
                    <a:noFill/>
                  </a:rPr>
                  <a:t> </a:t>
                </a:r>
              </a:p>
            </p:txBody>
          </p:sp>
        </mc:Fallback>
      </mc:AlternateContent>
      <p:sp>
        <p:nvSpPr>
          <p:cNvPr id="7" name="矩形 6"/>
          <p:cNvSpPr/>
          <p:nvPr/>
        </p:nvSpPr>
        <p:spPr>
          <a:xfrm>
            <a:off x="7154091" y="5698451"/>
            <a:ext cx="1313180" cy="430887"/>
          </a:xfrm>
          <a:prstGeom prst="rect">
            <a:avLst/>
          </a:prstGeom>
        </p:spPr>
        <p:txBody>
          <a:bodyPr wrap="none">
            <a:spAutoFit/>
          </a:bodyPr>
          <a:lstStyle/>
          <a:p>
            <a:r>
              <a:rPr lang="zh-CN" altLang="en-US" sz="2200" dirty="0">
                <a:latin typeface="微软雅黑" panose="020B0503020204020204" pitchFamily="34" charset="-122"/>
                <a:ea typeface="微软雅黑" panose="020B0503020204020204" pitchFamily="34" charset="-122"/>
              </a:rPr>
              <a:t>二阶微分</a:t>
            </a:r>
            <a:endParaRPr lang="zh-CN" altLang="en-US" sz="2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sp>
        <p:nvSpPr>
          <p:cNvPr id="9" name="标题 1"/>
          <p:cNvSpPr txBox="1"/>
          <p:nvPr/>
        </p:nvSpPr>
        <p:spPr>
          <a:xfrm>
            <a:off x="2655336" y="182026"/>
            <a:ext cx="5138057" cy="491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33CC"/>
                </a:solidFill>
                <a:latin typeface="微软雅黑" panose="020B0503020204020204" pitchFamily="34" charset="-122"/>
                <a:ea typeface="微软雅黑" panose="020B0503020204020204" pitchFamily="34" charset="-122"/>
              </a:rPr>
              <a:t>一维卷积</a:t>
            </a:r>
            <a:endParaRPr lang="zh-CN" altLang="en-US" sz="2800" dirty="0">
              <a:solidFill>
                <a:srgbClr val="0033CC"/>
              </a:solidFill>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flipV="1">
            <a:off x="7793393" y="4465674"/>
            <a:ext cx="0" cy="5852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ags/tag1.xml><?xml version="1.0" encoding="utf-8"?>
<p:tagLst xmlns:p="http://schemas.openxmlformats.org/presentationml/2006/main">
  <p:tag name="DVSHAPEID" val="gLAHFkz1Wny4DLE3ZEH9AS"/>
</p:tagLst>
</file>

<file path=ppt/tags/tag2.xml><?xml version="1.0" encoding="utf-8"?>
<p:tagLst xmlns:p="http://schemas.openxmlformats.org/presentationml/2006/main">
  <p:tag name="DVSHAPEID" val="gLAHFkz1Wny4DLE3ZEH9AS"/>
</p:tagLst>
</file>

<file path=ppt/tags/tag3.xml><?xml version="1.0" encoding="utf-8"?>
<p:tagLst xmlns:p="http://schemas.openxmlformats.org/presentationml/2006/main">
  <p:tag name="DVSHAPEID" val="gLAHFkz1Wny4DLE3ZEH9AS"/>
</p:tagLst>
</file>

<file path=ppt/tags/tag4.xml><?xml version="1.0" encoding="utf-8"?>
<p:tagLst xmlns:p="http://schemas.openxmlformats.org/presentationml/2006/main">
  <p:tag name="DVSHAPEID" val="gLAHFkz1Wny4DLE3ZEH9AS"/>
</p:tagLst>
</file>

<file path=ppt/tags/tag5.xml><?xml version="1.0" encoding="utf-8"?>
<p:tagLst xmlns:p="http://schemas.openxmlformats.org/presentationml/2006/main">
  <p:tag name="DVSHAPEID" val="zvrdC8eV6YWWfpMhsRT8jq"/>
</p:tagLst>
</file>

<file path=ppt/tags/tag6.xml><?xml version="1.0" encoding="utf-8"?>
<p:tagLst xmlns:p="http://schemas.openxmlformats.org/presentationml/2006/main">
  <p:tag name="DVSHAPEID" val="zvrdC8eV6YWWfpMhsRT8jq"/>
</p:tagLst>
</file>

<file path=ppt/tags/tag7.xml><?xml version="1.0" encoding="utf-8"?>
<p:tagLst xmlns:p="http://schemas.openxmlformats.org/presentationml/2006/main">
  <p:tag name="DVSHAPEID" val="zvrdC8eV6YWWfpMhsRT8jq"/>
</p:tagLst>
</file>

<file path=ppt/tags/tag8.xml><?xml version="1.0" encoding="utf-8"?>
<p:tagLst xmlns:p="http://schemas.openxmlformats.org/presentationml/2006/main">
  <p:tag name="DVSHAPEID" val="gLAHFkz1Wny4DLE3ZEH9AS"/>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l">
          <a:defRPr dirty="0"/>
        </a:defPPr>
      </a:lstStyle>
    </a:spDef>
    <a:txDef>
      <a:spPr>
        <a:noFill/>
      </a:spPr>
      <a:bodyPr wrap="square" rtlCol="0">
        <a:spAutoFit/>
      </a:bodyPr>
      <a:lstStyle>
        <a:defPPr algn="l">
          <a:defRPr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8559</Words>
  <Application>WPS 演示</Application>
  <PresentationFormat>宽屏</PresentationFormat>
  <Paragraphs>766</Paragraphs>
  <Slides>70</Slides>
  <Notes>50</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70</vt:i4>
      </vt:variant>
    </vt:vector>
  </HeadingPairs>
  <TitlesOfParts>
    <vt:vector size="92" baseType="lpstr">
      <vt:lpstr>Arial</vt:lpstr>
      <vt:lpstr>宋体</vt:lpstr>
      <vt:lpstr>Wingdings</vt:lpstr>
      <vt:lpstr>微软雅黑</vt:lpstr>
      <vt:lpstr>Arial</vt:lpstr>
      <vt:lpstr>Cambria</vt:lpstr>
      <vt:lpstr>Meiryo UI</vt:lpstr>
      <vt:lpstr>Yu Gothic</vt:lpstr>
      <vt:lpstr>楷体</vt:lpstr>
      <vt:lpstr>Cambria Math</vt:lpstr>
      <vt:lpstr>STIX Two Math</vt:lpstr>
      <vt:lpstr>Arial Unicode MS</vt:lpstr>
      <vt:lpstr>等线</vt:lpstr>
      <vt:lpstr>Times New Roman</vt:lpstr>
      <vt:lpstr>-apple-system</vt:lpstr>
      <vt:lpstr>Segoe Print</vt:lpstr>
      <vt:lpstr>Times New Roman</vt:lpstr>
      <vt:lpstr>Courier New</vt:lpstr>
      <vt:lpstr>等线 Light</vt:lpstr>
      <vt:lpstr>BatangChe</vt:lpstr>
      <vt:lpstr>Office 主题​​</vt:lpstr>
      <vt:lpstr>Excel.Sheet.12</vt:lpstr>
      <vt:lpstr>PowerPoint 演示文稿</vt:lpstr>
      <vt:lpstr>PowerPoint 演示文稿</vt:lpstr>
      <vt:lpstr>PowerPoint 演示文稿</vt:lpstr>
      <vt:lpstr>PowerPoint 演示文稿</vt:lpstr>
      <vt:lpstr>6.1 卷积运算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6.2 卷积的动机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6.3 池 化</vt:lpstr>
      <vt:lpstr>PowerPoint 演示文稿</vt:lpstr>
      <vt:lpstr>PowerPoint 演示文稿</vt:lpstr>
      <vt:lpstr>PowerPoint 演示文稿</vt:lpstr>
      <vt:lpstr>PowerPoint 演示文稿</vt:lpstr>
      <vt:lpstr>PowerPoint 演示文稿</vt:lpstr>
      <vt:lpstr>6.4 卷积神经网络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卷积网络擅长什么？</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dc:creator>
  <cp:lastModifiedBy>许万茹</cp:lastModifiedBy>
  <cp:revision>289</cp:revision>
  <dcterms:created xsi:type="dcterms:W3CDTF">2020-05-12T07:42:00Z</dcterms:created>
  <dcterms:modified xsi:type="dcterms:W3CDTF">2021-10-25T07:03:05Z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9C58626A0D1D43EA921E05E9D3A3AA06</vt:lpwstr>
  </property>
  <property fmtid="{D5CDD505-2E9C-101B-9397-08002B2CF9AE}" pid="3" name="KSOProductBuildVer">
    <vt:lpwstr>2052-11.1.0.10938</vt:lpwstr>
  </property>
</Properties>
</file>